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03" r:id="rId2"/>
    <p:sldId id="257" r:id="rId3"/>
    <p:sldId id="277" r:id="rId4"/>
    <p:sldId id="278" r:id="rId5"/>
    <p:sldId id="279" r:id="rId6"/>
    <p:sldId id="280" r:id="rId7"/>
    <p:sldId id="281" r:id="rId8"/>
    <p:sldId id="282" r:id="rId9"/>
    <p:sldId id="283" r:id="rId10"/>
    <p:sldId id="284" r:id="rId11"/>
    <p:sldId id="285" r:id="rId12"/>
    <p:sldId id="298" r:id="rId13"/>
    <p:sldId id="300" r:id="rId14"/>
    <p:sldId id="287" r:id="rId15"/>
    <p:sldId id="288" r:id="rId16"/>
    <p:sldId id="289" r:id="rId17"/>
    <p:sldId id="290" r:id="rId18"/>
    <p:sldId id="291" r:id="rId19"/>
    <p:sldId id="292" r:id="rId20"/>
    <p:sldId id="293" r:id="rId21"/>
    <p:sldId id="294" r:id="rId22"/>
    <p:sldId id="295" r:id="rId23"/>
    <p:sldId id="296" r:id="rId24"/>
    <p:sldId id="297" r:id="rId25"/>
    <p:sldId id="299" r:id="rId26"/>
    <p:sldId id="301" r:id="rId27"/>
    <p:sldId id="30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198" y="-96"/>
      </p:cViewPr>
      <p:guideLst>
        <p:guide orient="horz" pos="2160"/>
        <p:guide pos="2880"/>
      </p:guideLst>
    </p:cSldViewPr>
  </p:slideViewPr>
  <p:notesTextViewPr>
    <p:cViewPr>
      <p:scale>
        <a:sx n="1" d="1"/>
        <a:sy n="1" d="1"/>
      </p:scale>
      <p:origin x="0" y="62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2E74D3-9160-4091-98C0-67BFFFCB3940}" type="datetimeFigureOut">
              <a:rPr lang="en-US" smtClean="0"/>
              <a:t>9/11/2012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6327F-5E96-4E8A-92E8-519210FFF994}" type="slidenum">
              <a:rPr lang="en-US" smtClean="0"/>
              <a:t>‹#›</a:t>
            </a:fld>
            <a:endParaRPr lang="en-US"/>
          </a:p>
        </p:txBody>
      </p:sp>
    </p:spTree>
    <p:extLst>
      <p:ext uri="{BB962C8B-B14F-4D97-AF65-F5344CB8AC3E}">
        <p14:creationId xmlns:p14="http://schemas.microsoft.com/office/powerpoint/2010/main" val="3184694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As noted previously, we tend to use heuristics, or rules of thumb, to reduce the complexity of our decisions.</a:t>
            </a:r>
          </a:p>
          <a:p>
            <a:pPr marL="171450" indent="-171450">
              <a:buFontTx/>
              <a:buChar char="-"/>
            </a:pPr>
            <a:r>
              <a:rPr lang="en-US" baseline="0" dirty="0" smtClean="0"/>
              <a:t>Often, these heuristics allow us to make effective decisions in a short amount of time.</a:t>
            </a:r>
          </a:p>
          <a:p>
            <a:pPr marL="171450" indent="-171450">
              <a:buFontTx/>
              <a:buChar char="-"/>
            </a:pPr>
            <a:r>
              <a:rPr lang="en-US" baseline="0" dirty="0" smtClean="0"/>
              <a:t>However, under the right set of circumstances they can also lead us into making biased decisions.</a:t>
            </a:r>
          </a:p>
          <a:p>
            <a:pPr marL="171450" indent="-171450">
              <a:buFontTx/>
              <a:buChar char="-"/>
            </a:pPr>
            <a:r>
              <a:rPr lang="en-US" baseline="0" dirty="0" smtClean="0"/>
              <a:t>Avoiding the biases that come with the use of heuristics is so difficult that even the most intelligent people are prone to error.</a:t>
            </a:r>
          </a:p>
          <a:p>
            <a:pPr marL="171450" indent="-171450">
              <a:buFontTx/>
              <a:buChar char="-"/>
            </a:pPr>
            <a:r>
              <a:rPr lang="en-US" baseline="0" dirty="0" smtClean="0"/>
              <a:t>Before introducing key biases, take a few minutes to answer the following questions. Write down your answers.</a:t>
            </a:r>
          </a:p>
        </p:txBody>
      </p:sp>
      <p:sp>
        <p:nvSpPr>
          <p:cNvPr id="4" name="Slide Number Placeholder 3"/>
          <p:cNvSpPr>
            <a:spLocks noGrp="1"/>
          </p:cNvSpPr>
          <p:nvPr>
            <p:ph type="sldNum" sz="quarter" idx="10"/>
          </p:nvPr>
        </p:nvSpPr>
        <p:spPr/>
        <p:txBody>
          <a:bodyPr/>
          <a:lstStyle/>
          <a:p>
            <a:fld id="{E6F6327F-5E96-4E8A-92E8-519210FFF994}" type="slidenum">
              <a:rPr lang="en-US" smtClean="0"/>
              <a:t>1</a:t>
            </a:fld>
            <a:endParaRPr lang="en-US"/>
          </a:p>
        </p:txBody>
      </p:sp>
    </p:spTree>
    <p:extLst>
      <p:ext uri="{BB962C8B-B14F-4D97-AF65-F5344CB8AC3E}">
        <p14:creationId xmlns:p14="http://schemas.microsoft.com/office/powerpoint/2010/main" val="138120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This problem will require you to estimate death rates in 2009. Note that the world population was 6.7 billion in 2008.</a:t>
            </a:r>
            <a:br>
              <a:rPr lang="en-US" baseline="0" dirty="0" smtClean="0"/>
            </a:br>
            <a:r>
              <a:rPr lang="en-US" baseline="0" dirty="0" smtClean="0"/>
              <a:t>For this problem, please look at each cause of death in the second column.</a:t>
            </a:r>
          </a:p>
          <a:p>
            <a:pPr marL="171450" indent="-171450">
              <a:buFontTx/>
              <a:buChar char="-"/>
            </a:pPr>
            <a:r>
              <a:rPr lang="en-US" baseline="0" dirty="0" smtClean="0"/>
              <a:t>First, rank order the causes of death from what you think is the most common (=1) to what you think is the least common (=5).</a:t>
            </a:r>
          </a:p>
          <a:p>
            <a:pPr marL="171450" indent="-171450">
              <a:buFontTx/>
              <a:buChar char="-"/>
            </a:pPr>
            <a:r>
              <a:rPr lang="en-US" baseline="0" dirty="0" smtClean="0"/>
              <a:t>Second, give an estimate for the number of deaths that each cause was responsible for in 2009.</a:t>
            </a:r>
          </a:p>
        </p:txBody>
      </p:sp>
      <p:sp>
        <p:nvSpPr>
          <p:cNvPr id="4" name="Slide Number Placeholder 3"/>
          <p:cNvSpPr>
            <a:spLocks noGrp="1"/>
          </p:cNvSpPr>
          <p:nvPr>
            <p:ph type="sldNum" sz="quarter" idx="10"/>
          </p:nvPr>
        </p:nvSpPr>
        <p:spPr/>
        <p:txBody>
          <a:bodyPr/>
          <a:lstStyle/>
          <a:p>
            <a:fld id="{E6F6327F-5E96-4E8A-92E8-519210FFF994}" type="slidenum">
              <a:rPr lang="en-US" smtClean="0"/>
              <a:t>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For this problem, give your best estimate of the percentage of words in the English language that begin with the letter “a”.</a:t>
            </a:r>
          </a:p>
        </p:txBody>
      </p:sp>
      <p:sp>
        <p:nvSpPr>
          <p:cNvPr id="4" name="Slide Number Placeholder 3"/>
          <p:cNvSpPr>
            <a:spLocks noGrp="1"/>
          </p:cNvSpPr>
          <p:nvPr>
            <p:ph type="sldNum" sz="quarter" idx="10"/>
          </p:nvPr>
        </p:nvSpPr>
        <p:spPr/>
        <p:txBody>
          <a:bodyPr/>
          <a:lstStyle/>
          <a:p>
            <a:fld id="{E6F6327F-5E96-4E8A-92E8-519210FFF994}" type="slidenum">
              <a:rPr lang="en-US" smtClean="0"/>
              <a:t>3</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For this problem, give your best estimate of the percentage of words in the English language that have “a” as their third letter.</a:t>
            </a:r>
          </a:p>
        </p:txBody>
      </p:sp>
      <p:sp>
        <p:nvSpPr>
          <p:cNvPr id="4" name="Slide Number Placeholder 3"/>
          <p:cNvSpPr>
            <a:spLocks noGrp="1"/>
          </p:cNvSpPr>
          <p:nvPr>
            <p:ph type="sldNum" sz="quarter" idx="10"/>
          </p:nvPr>
        </p:nvSpPr>
        <p:spPr/>
        <p:txBody>
          <a:bodyPr/>
          <a:lstStyle/>
          <a:p>
            <a:fld id="{E6F6327F-5E96-4E8A-92E8-519210FFF994}" type="slidenum">
              <a:rPr lang="en-US" smtClean="0"/>
              <a:t>4</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aseline="0" dirty="0" smtClean="0"/>
              <a:t>- For this problem, estimate the probability that Lisa’s baby has Down syndrome.</a:t>
            </a:r>
          </a:p>
        </p:txBody>
      </p:sp>
      <p:sp>
        <p:nvSpPr>
          <p:cNvPr id="4" name="Slide Number Placeholder 3"/>
          <p:cNvSpPr>
            <a:spLocks noGrp="1"/>
          </p:cNvSpPr>
          <p:nvPr>
            <p:ph type="sldNum" sz="quarter" idx="10"/>
          </p:nvPr>
        </p:nvSpPr>
        <p:spPr/>
        <p:txBody>
          <a:bodyPr/>
          <a:lstStyle/>
          <a:p>
            <a:fld id="{E6F6327F-5E96-4E8A-92E8-519210FFF994}" type="slidenum">
              <a:rPr lang="en-US" smtClean="0"/>
              <a:t>5</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For this problem, estimate which hospital has more days with at least 60% of all births being to boys.</a:t>
            </a:r>
          </a:p>
        </p:txBody>
      </p:sp>
      <p:sp>
        <p:nvSpPr>
          <p:cNvPr id="4" name="Slide Number Placeholder 3"/>
          <p:cNvSpPr>
            <a:spLocks noGrp="1"/>
          </p:cNvSpPr>
          <p:nvPr>
            <p:ph type="sldNum" sz="quarter" idx="10"/>
          </p:nvPr>
        </p:nvSpPr>
        <p:spPr/>
        <p:txBody>
          <a:bodyPr/>
          <a:lstStyle/>
          <a:p>
            <a:fld id="{E6F6327F-5E96-4E8A-92E8-519210FFF994}" type="slidenum">
              <a:rPr lang="en-US" smtClean="0"/>
              <a:t>6</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For this problem, give your best estimate of the percentage of words in the English language that have “a” as their third letter.</a:t>
            </a:r>
          </a:p>
        </p:txBody>
      </p:sp>
      <p:sp>
        <p:nvSpPr>
          <p:cNvPr id="4" name="Slide Number Placeholder 3"/>
          <p:cNvSpPr>
            <a:spLocks noGrp="1"/>
          </p:cNvSpPr>
          <p:nvPr>
            <p:ph type="sldNum" sz="quarter" idx="10"/>
          </p:nvPr>
        </p:nvSpPr>
        <p:spPr/>
        <p:txBody>
          <a:bodyPr/>
          <a:lstStyle/>
          <a:p>
            <a:fld id="{E6F6327F-5E96-4E8A-92E8-519210FFF994}" type="slidenum">
              <a:rPr lang="en-US" smtClean="0"/>
              <a:t>7</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For this problem, give your best estimate of the probability of giving birth to a girl.</a:t>
            </a:r>
          </a:p>
        </p:txBody>
      </p:sp>
      <p:sp>
        <p:nvSpPr>
          <p:cNvPr id="4" name="Slide Number Placeholder 3"/>
          <p:cNvSpPr>
            <a:spLocks noGrp="1"/>
          </p:cNvSpPr>
          <p:nvPr>
            <p:ph type="sldNum" sz="quarter" idx="10"/>
          </p:nvPr>
        </p:nvSpPr>
        <p:spPr/>
        <p:txBody>
          <a:bodyPr/>
          <a:lstStyle/>
          <a:p>
            <a:fld id="{E6F6327F-5E96-4E8A-92E8-519210FFF994}" type="slidenum">
              <a:rPr lang="en-US" smtClean="0"/>
              <a:t>8</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Suppose you are the general manager of a baseball team and you need to predict how well your players will fare in 2011.</a:t>
            </a:r>
          </a:p>
          <a:p>
            <a:pPr marL="171450" indent="-171450">
              <a:buFontTx/>
              <a:buChar char="-"/>
            </a:pPr>
            <a:r>
              <a:rPr lang="en-US" baseline="0" dirty="0" smtClean="0"/>
              <a:t>Estimate the batting averages of your players in 2011 given their 2010 averages.</a:t>
            </a:r>
          </a:p>
        </p:txBody>
      </p:sp>
      <p:sp>
        <p:nvSpPr>
          <p:cNvPr id="4" name="Slide Number Placeholder 3"/>
          <p:cNvSpPr>
            <a:spLocks noGrp="1"/>
          </p:cNvSpPr>
          <p:nvPr>
            <p:ph type="sldNum" sz="quarter" idx="10"/>
          </p:nvPr>
        </p:nvSpPr>
        <p:spPr/>
        <p:txBody>
          <a:bodyPr/>
          <a:lstStyle/>
          <a:p>
            <a:fld id="{E6F6327F-5E96-4E8A-92E8-519210FFF994}" type="slidenum">
              <a:rPr lang="en-US" smtClean="0"/>
              <a:t>9</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Consider this description of a hypothetical person named Linda.</a:t>
            </a:r>
          </a:p>
          <a:p>
            <a:pPr marL="171450" indent="-171450">
              <a:buFontTx/>
              <a:buChar char="-"/>
            </a:pPr>
            <a:r>
              <a:rPr lang="en-US" baseline="0" dirty="0" smtClean="0"/>
              <a:t>Given the description of Linda, rank the eight possible descriptions in order of the probability that they describe Linda.</a:t>
            </a:r>
          </a:p>
        </p:txBody>
      </p:sp>
      <p:sp>
        <p:nvSpPr>
          <p:cNvPr id="4" name="Slide Number Placeholder 3"/>
          <p:cNvSpPr>
            <a:spLocks noGrp="1"/>
          </p:cNvSpPr>
          <p:nvPr>
            <p:ph type="sldNum" sz="quarter" idx="10"/>
          </p:nvPr>
        </p:nvSpPr>
        <p:spPr/>
        <p:txBody>
          <a:bodyPr/>
          <a:lstStyle/>
          <a:p>
            <a:fld id="{E6F6327F-5E96-4E8A-92E8-519210FFF994}" type="slidenum">
              <a:rPr lang="en-US" smtClean="0"/>
              <a:t>10</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For this problem, follow a series of steps.</a:t>
            </a:r>
          </a:p>
          <a:p>
            <a:pPr marL="171450" indent="-171450">
              <a:buFontTx/>
              <a:buChar char="-"/>
            </a:pPr>
            <a:r>
              <a:rPr lang="en-US" baseline="0" dirty="0" smtClean="0"/>
              <a:t>First, write the last three digits of your phone number.</a:t>
            </a:r>
          </a:p>
          <a:p>
            <a:pPr marL="171450" indent="-171450">
              <a:buFontTx/>
              <a:buChar char="-"/>
            </a:pPr>
            <a:r>
              <a:rPr lang="en-US" baseline="0" dirty="0" smtClean="0"/>
              <a:t>Place a one in front of these three digits.</a:t>
            </a:r>
          </a:p>
          <a:p>
            <a:pPr marL="171450" indent="-171450">
              <a:buFontTx/>
              <a:buChar char="-"/>
            </a:pPr>
            <a:r>
              <a:rPr lang="en-US" baseline="0" dirty="0" smtClean="0"/>
              <a:t>You have a number that looks like it could be a year.</a:t>
            </a:r>
          </a:p>
          <a:p>
            <a:pPr marL="171450" indent="-171450">
              <a:buFontTx/>
              <a:buChar char="-"/>
            </a:pPr>
            <a:r>
              <a:rPr lang="en-US" baseline="0" dirty="0" smtClean="0"/>
              <a:t>Now, indicate whether you think the </a:t>
            </a:r>
            <a:r>
              <a:rPr lang="en-US" baseline="0" dirty="0" err="1" smtClean="0"/>
              <a:t>Taj</a:t>
            </a:r>
            <a:r>
              <a:rPr lang="en-US" baseline="0" dirty="0" smtClean="0"/>
              <a:t> </a:t>
            </a:r>
            <a:r>
              <a:rPr lang="en-US" baseline="0" dirty="0" err="1" smtClean="0"/>
              <a:t>Mahal</a:t>
            </a:r>
            <a:r>
              <a:rPr lang="en-US" baseline="0" dirty="0" smtClean="0"/>
              <a:t> was founded before or after the date formed by your phone number.</a:t>
            </a:r>
          </a:p>
          <a:p>
            <a:pPr marL="171450" indent="-171450">
              <a:buFontTx/>
              <a:buChar char="-"/>
            </a:pPr>
            <a:r>
              <a:rPr lang="en-US" baseline="0" dirty="0" smtClean="0"/>
              <a:t>Finally, estimate the actual year in which you think the </a:t>
            </a:r>
            <a:r>
              <a:rPr lang="en-US" baseline="0" dirty="0" err="1" smtClean="0"/>
              <a:t>Taj</a:t>
            </a:r>
            <a:r>
              <a:rPr lang="en-US" baseline="0" dirty="0" smtClean="0"/>
              <a:t> </a:t>
            </a:r>
            <a:r>
              <a:rPr lang="en-US" baseline="0" dirty="0" err="1" smtClean="0"/>
              <a:t>Mahal</a:t>
            </a:r>
            <a:r>
              <a:rPr lang="en-US" baseline="0" dirty="0" smtClean="0"/>
              <a:t> was completed.</a:t>
            </a:r>
          </a:p>
        </p:txBody>
      </p:sp>
      <p:sp>
        <p:nvSpPr>
          <p:cNvPr id="4" name="Slide Number Placeholder 3"/>
          <p:cNvSpPr>
            <a:spLocks noGrp="1"/>
          </p:cNvSpPr>
          <p:nvPr>
            <p:ph type="sldNum" sz="quarter" idx="10"/>
          </p:nvPr>
        </p:nvSpPr>
        <p:spPr/>
        <p:txBody>
          <a:bodyPr/>
          <a:lstStyle/>
          <a:p>
            <a:fld id="{E6F6327F-5E96-4E8A-92E8-519210FFF994}" type="slidenum">
              <a:rPr lang="en-US" smtClean="0"/>
              <a:t>11</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For this problem, estimate which event is the most likely.</a:t>
            </a:r>
          </a:p>
          <a:p>
            <a:pPr marL="171450" indent="-171450">
              <a:buFontTx/>
              <a:buChar char="-"/>
            </a:pPr>
            <a:r>
              <a:rPr lang="en-US" baseline="0" dirty="0" smtClean="0"/>
              <a:t>Then, estimate which event is the second-most likely.</a:t>
            </a:r>
          </a:p>
        </p:txBody>
      </p:sp>
      <p:sp>
        <p:nvSpPr>
          <p:cNvPr id="4" name="Slide Number Placeholder 3"/>
          <p:cNvSpPr>
            <a:spLocks noGrp="1"/>
          </p:cNvSpPr>
          <p:nvPr>
            <p:ph type="sldNum" sz="quarter" idx="10"/>
          </p:nvPr>
        </p:nvSpPr>
        <p:spPr/>
        <p:txBody>
          <a:bodyPr/>
          <a:lstStyle/>
          <a:p>
            <a:fld id="{E6F6327F-5E96-4E8A-92E8-519210FFF994}" type="slidenum">
              <a:rPr lang="en-US" smtClean="0"/>
              <a:t>12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For this problem, estimate which event is the most likely.</a:t>
            </a:r>
          </a:p>
          <a:p>
            <a:pPr marL="171450" indent="-171450">
              <a:buFontTx/>
              <a:buChar char="-"/>
            </a:pPr>
            <a:r>
              <a:rPr lang="en-US" baseline="0" dirty="0" smtClean="0"/>
              <a:t>Then, estimate which event is the second-most likely.</a:t>
            </a:r>
          </a:p>
        </p:txBody>
      </p:sp>
      <p:sp>
        <p:nvSpPr>
          <p:cNvPr id="4" name="Slide Number Placeholder 3"/>
          <p:cNvSpPr>
            <a:spLocks noGrp="1"/>
          </p:cNvSpPr>
          <p:nvPr>
            <p:ph type="sldNum" sz="quarter" idx="10"/>
          </p:nvPr>
        </p:nvSpPr>
        <p:spPr/>
        <p:txBody>
          <a:bodyPr/>
          <a:lstStyle/>
          <a:p>
            <a:fld id="{E6F6327F-5E96-4E8A-92E8-519210FFF994}" type="slidenum">
              <a:rPr lang="en-US" smtClean="0"/>
              <a:t>13</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Now, look back at your answers to Problem 1.</a:t>
            </a:r>
          </a:p>
          <a:p>
            <a:pPr marL="171450" indent="-171450">
              <a:buFontTx/>
              <a:buChar char="-"/>
            </a:pPr>
            <a:r>
              <a:rPr lang="en-US" baseline="0" dirty="0" smtClean="0"/>
              <a:t>It is likely that you underestimated the number of people dying from </a:t>
            </a:r>
            <a:r>
              <a:rPr lang="en-US" baseline="0" dirty="0" smtClean="0"/>
              <a:t>pneumonia</a:t>
            </a:r>
            <a:r>
              <a:rPr lang="en-US" baseline="0" dirty="0" smtClean="0"/>
              <a:t>, as the vivid deaths resulting from war and starvation that gain the attention of the press tend to be more available in your mind.</a:t>
            </a:r>
          </a:p>
        </p:txBody>
      </p:sp>
      <p:sp>
        <p:nvSpPr>
          <p:cNvPr id="4" name="Slide Number Placeholder 3"/>
          <p:cNvSpPr>
            <a:spLocks noGrp="1"/>
          </p:cNvSpPr>
          <p:nvPr>
            <p:ph type="sldNum" sz="quarter" idx="10"/>
          </p:nvPr>
        </p:nvSpPr>
        <p:spPr/>
        <p:txBody>
          <a:bodyPr/>
          <a:lstStyle/>
          <a:p>
            <a:fld id="{E6F6327F-5E96-4E8A-92E8-519210FFF994}" type="slidenum">
              <a:rPr lang="en-US" smtClean="0"/>
              <a:t>14</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You were given two problems where you had to estimate the number of letters in the English language beginning with “a” and with “a” as the third letter.</a:t>
            </a:r>
          </a:p>
          <a:p>
            <a:pPr marL="171450" indent="-171450">
              <a:buFontTx/>
              <a:buChar char="-"/>
            </a:pPr>
            <a:r>
              <a:rPr lang="en-US" baseline="0" dirty="0" smtClean="0"/>
              <a:t>You likely estimated that the number of words beginning with “a” exceed the number of words with “a” as the third letter.</a:t>
            </a:r>
          </a:p>
          <a:p>
            <a:pPr marL="171450" indent="-171450">
              <a:buFontTx/>
              <a:buChar char="-"/>
            </a:pPr>
            <a:r>
              <a:rPr lang="en-US" baseline="0" dirty="0" smtClean="0"/>
              <a:t>This is because we are better at retrieving words beginning with the letter “a” than words with “a” as the third letter.</a:t>
            </a:r>
          </a:p>
        </p:txBody>
      </p:sp>
      <p:sp>
        <p:nvSpPr>
          <p:cNvPr id="4" name="Slide Number Placeholder 3"/>
          <p:cNvSpPr>
            <a:spLocks noGrp="1"/>
          </p:cNvSpPr>
          <p:nvPr>
            <p:ph type="sldNum" sz="quarter" idx="10"/>
          </p:nvPr>
        </p:nvSpPr>
        <p:spPr/>
        <p:txBody>
          <a:bodyPr/>
          <a:lstStyle/>
          <a:p>
            <a:fld id="{E6F6327F-5E96-4E8A-92E8-519210FFF994}" type="slidenum">
              <a:rPr lang="en-US" smtClean="0"/>
              <a:t>15</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The three problems we just reviewed are all prone to error as the result of the availability heuristic.</a:t>
            </a:r>
          </a:p>
          <a:p>
            <a:pPr marL="171450" indent="-171450">
              <a:buFontTx/>
              <a:buChar char="-"/>
            </a:pPr>
            <a:r>
              <a:rPr lang="en-US" baseline="0" dirty="0" smtClean="0"/>
              <a:t>The availability heuristic is the tendency to think that the most available information in mind is representative of the larger pool of possible events that exists in the world.</a:t>
            </a:r>
          </a:p>
          <a:p>
            <a:pPr marL="171450" indent="-171450">
              <a:buFontTx/>
              <a:buChar char="-"/>
            </a:pPr>
            <a:r>
              <a:rPr lang="en-US" baseline="0" dirty="0" smtClean="0"/>
              <a:t>When we use the availability heuristic, we can be very prone to error, as our memory is often influenced by information that is unrelated to actual base rates.</a:t>
            </a:r>
          </a:p>
          <a:p>
            <a:pPr marL="171450" indent="-171450">
              <a:buFontTx/>
              <a:buChar char="-"/>
            </a:pPr>
            <a:r>
              <a:rPr lang="en-US" baseline="0" dirty="0" smtClean="0"/>
              <a:t>There are two forms of the availability heuristic:</a:t>
            </a:r>
          </a:p>
          <a:p>
            <a:pPr marL="628650" lvl="1" indent="-171450">
              <a:buFontTx/>
              <a:buChar char="-"/>
            </a:pPr>
            <a:r>
              <a:rPr lang="en-US" baseline="0" dirty="0" smtClean="0"/>
              <a:t>Ease of Recall Bias is the tendency to use the vividness of a memory as a proxy for its likelihood.</a:t>
            </a:r>
          </a:p>
          <a:p>
            <a:pPr marL="1085850" lvl="2" indent="-171450">
              <a:buFontTx/>
              <a:buChar char="-"/>
            </a:pPr>
            <a:r>
              <a:rPr lang="en-US" baseline="0" dirty="0" smtClean="0"/>
              <a:t>This is why you probably underestimated the number of people who die from lung issues relative to the number of people dying in war or from starvation, as the news tends to report stores about war, atrocities in other nations, and starving children while neglecting stories about people dying from lung cancer.</a:t>
            </a:r>
          </a:p>
          <a:p>
            <a:pPr marL="1085850" lvl="2" indent="-171450">
              <a:buFontTx/>
              <a:buChar char="-"/>
            </a:pPr>
            <a:r>
              <a:rPr lang="en-US" baseline="0" dirty="0" smtClean="0"/>
              <a:t>After a single terrorist attempted to ignite explosives in his shoes, all people going through airport security now have to take their shoes off even though this was a single event and terrorist could presumably hide explosives almost anywhere else on them.</a:t>
            </a:r>
          </a:p>
          <a:p>
            <a:pPr marL="1085850" lvl="2" indent="-171450">
              <a:buFontTx/>
              <a:buChar char="-"/>
            </a:pPr>
            <a:r>
              <a:rPr lang="en-US" baseline="0" dirty="0" smtClean="0"/>
              <a:t>When we hear the names of famous men and then the names of ordinary women, we tend to incorrectly believe that we heard more names of men than of women because we tend to only remember the famous names that we heard.</a:t>
            </a:r>
          </a:p>
          <a:p>
            <a:pPr marL="1085850" lvl="2" indent="-171450">
              <a:buFontTx/>
              <a:buChar char="-"/>
            </a:pPr>
            <a:r>
              <a:rPr lang="en-US" baseline="0" dirty="0" smtClean="0"/>
              <a:t>When managers evaluate employee performance, they are likely to be more influenced by performance in the past six months than in the previous six months.</a:t>
            </a:r>
          </a:p>
          <a:p>
            <a:pPr marL="628650" lvl="1" indent="-171450">
              <a:buFontTx/>
              <a:buChar char="-"/>
            </a:pPr>
            <a:r>
              <a:rPr lang="en-US" baseline="0" dirty="0" smtClean="0"/>
              <a:t>Retrievability bias is the tendency to estimate the probability of events on the basis of how easily we can retrieve information from our memory.</a:t>
            </a:r>
          </a:p>
          <a:p>
            <a:pPr marL="1085850" lvl="2" indent="-171450">
              <a:buFontTx/>
              <a:buChar char="-"/>
            </a:pPr>
            <a:r>
              <a:rPr lang="en-US" baseline="0" dirty="0" smtClean="0"/>
              <a:t>When asked to estimate the number of words starting with “a”, you probably had an easier time recalling words starting with “a” than recalling words with “a” as the third letter, which likely biased your judgment.</a:t>
            </a:r>
          </a:p>
          <a:p>
            <a:pPr marL="1085850" lvl="2" indent="-171450">
              <a:buFontTx/>
              <a:buChar char="-"/>
            </a:pPr>
            <a:r>
              <a:rPr lang="en-US" baseline="0" dirty="0" smtClean="0"/>
              <a:t>In a similar study, people indicated that more seven-letter words end in “</a:t>
            </a:r>
            <a:r>
              <a:rPr lang="en-US" baseline="0" dirty="0" err="1" smtClean="0"/>
              <a:t>ing</a:t>
            </a:r>
            <a:r>
              <a:rPr lang="en-US" baseline="0" dirty="0" smtClean="0"/>
              <a:t>” than have “n” as the sixth letter. However, this is logically not possible because all seven-letter words ending in “</a:t>
            </a:r>
            <a:r>
              <a:rPr lang="en-US" baseline="0" dirty="0" err="1" smtClean="0"/>
              <a:t>ing</a:t>
            </a:r>
            <a:r>
              <a:rPr lang="en-US" baseline="0" dirty="0" smtClean="0"/>
              <a:t>” have “n” as the sixth letter and of all seven-letter words ending in anything other than “</a:t>
            </a:r>
            <a:r>
              <a:rPr lang="en-US" baseline="0" dirty="0" err="1" smtClean="0"/>
              <a:t>ing</a:t>
            </a:r>
            <a:r>
              <a:rPr lang="en-US" baseline="0" dirty="0" smtClean="0"/>
              <a:t>”, some will inevitably have “n” as the sixth letter.</a:t>
            </a:r>
          </a:p>
          <a:p>
            <a:pPr marL="1085850" lvl="2" indent="-171450">
              <a:buFontTx/>
              <a:buChar char="-"/>
            </a:pPr>
            <a:r>
              <a:rPr lang="en-US" baseline="0" dirty="0" smtClean="0"/>
              <a:t>Retrievability is one reason why similar business tend to be located in the same areas: if there are more similar businesses in an area, people are more likely to recall at least one business in the area, which can draw customers to all of the businesses. </a:t>
            </a:r>
          </a:p>
          <a:p>
            <a:pPr marL="1085850" lvl="2" indent="-171450">
              <a:buFontTx/>
              <a:buChar char="-"/>
            </a:pPr>
            <a:r>
              <a:rPr lang="en-US" baseline="0" dirty="0" smtClean="0"/>
              <a:t>Managers often hire people they remember meeting through their professional connections or their friends. This means that they may often miss out on the most qualified candidates. This practice also tends to promote hiring discrimination since managers, who are predominately white and male, are the most likely to recall other white males in their professional networks.</a:t>
            </a:r>
          </a:p>
          <a:p>
            <a:pPr marL="171450" lvl="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16</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Recall your answer to Problem 4. You were asked to indicate the likelihood of a mother’s child having Down syndrome.</a:t>
            </a:r>
          </a:p>
          <a:p>
            <a:pPr marL="171450" indent="-171450">
              <a:buFontTx/>
              <a:buChar char="-"/>
            </a:pPr>
            <a:r>
              <a:rPr lang="en-US" baseline="0" dirty="0" smtClean="0"/>
              <a:t>You likely overestimated the probability that a positive test indicates that Lisa’s baby has Down syndrome.</a:t>
            </a:r>
          </a:p>
        </p:txBody>
      </p:sp>
      <p:sp>
        <p:nvSpPr>
          <p:cNvPr id="4" name="Slide Number Placeholder 3"/>
          <p:cNvSpPr>
            <a:spLocks noGrp="1"/>
          </p:cNvSpPr>
          <p:nvPr>
            <p:ph type="sldNum" sz="quarter" idx="10"/>
          </p:nvPr>
        </p:nvSpPr>
        <p:spPr/>
        <p:txBody>
          <a:bodyPr/>
          <a:lstStyle/>
          <a:p>
            <a:fld id="{E6F6327F-5E96-4E8A-92E8-519210FFF994}" type="slidenum">
              <a:rPr lang="en-US" smtClean="0"/>
              <a:t>17</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In order to illustrate why you probably overestimated Lisa’s probability of having a baby with Down syndrome, let’s walk through the correct way to compute the probability.</a:t>
            </a:r>
          </a:p>
          <a:p>
            <a:pPr marL="171450" indent="-171450">
              <a:buFontTx/>
              <a:buChar char="-"/>
            </a:pPr>
            <a:r>
              <a:rPr lang="en-US" baseline="0" dirty="0" smtClean="0"/>
              <a:t>First, we know that Lisa only has a 1/1000 chance of having a baby with Down syndrome given her age. This means that for every 1,000 women, 999 will have a baby that does not have Down syndrome.</a:t>
            </a:r>
          </a:p>
          <a:p>
            <a:pPr marL="171450" indent="-171450">
              <a:buFontTx/>
              <a:buChar char="-"/>
            </a:pPr>
            <a:r>
              <a:rPr lang="en-US" baseline="0" dirty="0" smtClean="0"/>
              <a:t>Second, we know that 5% of all babies who test positive for Down syndrome do not actually have Down syndrome.</a:t>
            </a:r>
          </a:p>
          <a:p>
            <a:pPr marL="171450" indent="-171450">
              <a:buFontTx/>
              <a:buChar char="-"/>
            </a:pPr>
            <a:r>
              <a:rPr lang="en-US" baseline="0" dirty="0" smtClean="0"/>
              <a:t>Thus, per 1,000 women, 49.95 receive a false positive test.</a:t>
            </a:r>
          </a:p>
          <a:p>
            <a:pPr marL="171450" indent="-171450">
              <a:buFontTx/>
              <a:buChar char="-"/>
            </a:pPr>
            <a:r>
              <a:rPr lang="en-US" baseline="0" dirty="0" smtClean="0"/>
              <a:t>We also know that 86% of babies with Down syndrome test positive.</a:t>
            </a:r>
          </a:p>
          <a:p>
            <a:pPr marL="171450" indent="-171450">
              <a:buFontTx/>
              <a:buChar char="-"/>
            </a:pPr>
            <a:r>
              <a:rPr lang="en-US" baseline="0" dirty="0" smtClean="0"/>
              <a:t>This means that per every 1,000 women, .86 babies that actually have Down syndrome will test positive.</a:t>
            </a:r>
          </a:p>
          <a:p>
            <a:pPr marL="171450" indent="-171450">
              <a:buFontTx/>
              <a:buChar char="-"/>
            </a:pPr>
            <a:r>
              <a:rPr lang="en-US" baseline="0" dirty="0" smtClean="0"/>
              <a:t>Thus, per 1,000 women Linda’s age, .86 will receive an accurate positive test and 49.95 will receive a false positive. </a:t>
            </a:r>
          </a:p>
          <a:p>
            <a:pPr marL="171450" indent="-171450">
              <a:buFontTx/>
              <a:buChar char="-"/>
            </a:pPr>
            <a:r>
              <a:rPr lang="en-US" baseline="0" dirty="0" smtClean="0"/>
              <a:t>Overall, this means that only 1.7% of women who test positive actually have a baby with Down syndrome.</a:t>
            </a:r>
          </a:p>
          <a:p>
            <a:pPr marL="171450" indent="-171450">
              <a:buFontTx/>
              <a:buChar char="-"/>
            </a:pPr>
            <a:r>
              <a:rPr lang="en-US" baseline="0" dirty="0" smtClean="0"/>
              <a:t>You likely missed this problem because you failed to account for the fact that only 1/1,000 women Linda’s age receive an accurate false positive.</a:t>
            </a:r>
          </a:p>
        </p:txBody>
      </p:sp>
      <p:sp>
        <p:nvSpPr>
          <p:cNvPr id="4" name="Slide Number Placeholder 3"/>
          <p:cNvSpPr>
            <a:spLocks noGrp="1"/>
          </p:cNvSpPr>
          <p:nvPr>
            <p:ph type="sldNum" sz="quarter" idx="10"/>
          </p:nvPr>
        </p:nvSpPr>
        <p:spPr/>
        <p:txBody>
          <a:bodyPr/>
          <a:lstStyle/>
          <a:p>
            <a:fld id="{E6F6327F-5E96-4E8A-92E8-519210FFF994}" type="slidenum">
              <a:rPr lang="en-US" smtClean="0"/>
              <a:t>18</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Recall your answer to Problem 5. You likely chose option c.</a:t>
            </a:r>
          </a:p>
          <a:p>
            <a:pPr marL="171450" indent="-171450">
              <a:buFontTx/>
              <a:buChar char="-"/>
            </a:pPr>
            <a:r>
              <a:rPr lang="en-US" baseline="0" dirty="0" smtClean="0"/>
              <a:t>However, you probably failed to account for sample sizes. Because the smaller hospital has fewer babies born each day than the larger hospital, it is going to have more daily fluctuation in the percentage of boys and girls born each day even though in the long run, they should each produce a 50/50 split.</a:t>
            </a:r>
          </a:p>
        </p:txBody>
      </p:sp>
      <p:sp>
        <p:nvSpPr>
          <p:cNvPr id="4" name="Slide Number Placeholder 3"/>
          <p:cNvSpPr>
            <a:spLocks noGrp="1"/>
          </p:cNvSpPr>
          <p:nvPr>
            <p:ph type="sldNum" sz="quarter" idx="10"/>
          </p:nvPr>
        </p:nvSpPr>
        <p:spPr/>
        <p:txBody>
          <a:bodyPr/>
          <a:lstStyle/>
          <a:p>
            <a:fld id="{E6F6327F-5E96-4E8A-92E8-519210FFF994}" type="slidenum">
              <a:rPr lang="en-US" smtClean="0"/>
              <a:t>19</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Recall your answer to Problem 6.</a:t>
            </a:r>
          </a:p>
          <a:p>
            <a:pPr marL="171450" indent="-171450">
              <a:buFontTx/>
              <a:buChar char="-"/>
            </a:pPr>
            <a:r>
              <a:rPr lang="en-US" baseline="0" dirty="0" smtClean="0"/>
              <a:t>Many people tend to assume that because they have already had 3 girls, they are somehow less likely to have another girl than they were when having the first baby.</a:t>
            </a:r>
          </a:p>
          <a:p>
            <a:pPr marL="171450" indent="-171450">
              <a:buFontTx/>
              <a:buChar char="-"/>
            </a:pPr>
            <a:r>
              <a:rPr lang="en-US" baseline="0" dirty="0" smtClean="0"/>
              <a:t>It is true that overall, there is only a 1 in 16 chance of giving birth to 4 girls in a row, but each birth is independent. Because we are looking only at the probability of having a fourth girl and not on the probability of having four girls overall, the correct answer is 50%. However, many people miss this problem because they fail to account for the independence of each birth.</a:t>
            </a:r>
          </a:p>
        </p:txBody>
      </p:sp>
      <p:sp>
        <p:nvSpPr>
          <p:cNvPr id="4" name="Slide Number Placeholder 3"/>
          <p:cNvSpPr>
            <a:spLocks noGrp="1"/>
          </p:cNvSpPr>
          <p:nvPr>
            <p:ph type="sldNum" sz="quarter" idx="10"/>
          </p:nvPr>
        </p:nvSpPr>
        <p:spPr/>
        <p:txBody>
          <a:bodyPr/>
          <a:lstStyle/>
          <a:p>
            <a:fld id="{E6F6327F-5E96-4E8A-92E8-519210FFF994}" type="slidenum">
              <a:rPr lang="en-US" smtClean="0"/>
              <a:t>20</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Recall your answers to Problem 7.</a:t>
            </a:r>
          </a:p>
          <a:p>
            <a:pPr marL="171450" indent="-171450">
              <a:buFontTx/>
              <a:buChar char="-"/>
            </a:pPr>
            <a:r>
              <a:rPr lang="en-US" baseline="0" dirty="0" smtClean="0"/>
              <a:t>In order to illustrate how batting averages typically fluctuate from one year to the next, you were presented with the actual 2010 batting averages of nine players on the 2010 Texas Rangers.</a:t>
            </a:r>
          </a:p>
          <a:p>
            <a:pPr marL="171450" indent="-171450">
              <a:buFontTx/>
              <a:buChar char="-"/>
            </a:pPr>
            <a:r>
              <a:rPr lang="en-US" baseline="0" dirty="0" smtClean="0"/>
              <a:t>All nine of these players also played for the Rangers in 2011.</a:t>
            </a:r>
          </a:p>
          <a:p>
            <a:pPr marL="171450" indent="-171450">
              <a:buFontTx/>
              <a:buChar char="-"/>
            </a:pPr>
            <a:r>
              <a:rPr lang="en-US" baseline="0" dirty="0" smtClean="0"/>
              <a:t>The correlation in performance from one year to the next is .41, very close to the correlation for the league overall.</a:t>
            </a:r>
          </a:p>
          <a:p>
            <a:pPr marL="171450" indent="-171450">
              <a:buFontTx/>
              <a:buChar char="-"/>
            </a:pPr>
            <a:r>
              <a:rPr lang="en-US" baseline="0" dirty="0" smtClean="0"/>
              <a:t>While .41 is not a bad correlation, there is clearly a lot of variance in performance from one year to the next.</a:t>
            </a:r>
          </a:p>
          <a:p>
            <a:pPr marL="171450" indent="-171450">
              <a:buFontTx/>
              <a:buChar char="-"/>
            </a:pPr>
            <a:r>
              <a:rPr lang="en-US" baseline="0" dirty="0" smtClean="0"/>
              <a:t>Often what happens is that the top performers one year perform worse the next year and the worst performers one year perform better the next year. This is called regression to the mean.</a:t>
            </a:r>
          </a:p>
          <a:p>
            <a:pPr marL="171450" indent="-171450">
              <a:buFontTx/>
              <a:buChar char="-"/>
            </a:pPr>
            <a:r>
              <a:rPr lang="en-US" baseline="0" dirty="0" smtClean="0"/>
              <a:t>For example, consider Josh Hamilton. Hamilton led all qualifying Major League baseball players with a .359 average in 2010, but in 2011, he saw his average drop all the way down to .298. Though this is still a very good batting average, Hamilton’s drop in batting average illustrates how difficult it is for the best performers to repeat their performance from one year to the next.</a:t>
            </a:r>
          </a:p>
          <a:p>
            <a:pPr marL="171450" indent="-171450">
              <a:buFontTx/>
              <a:buChar char="-"/>
            </a:pPr>
            <a:r>
              <a:rPr lang="en-US" baseline="0" dirty="0" smtClean="0"/>
              <a:t>Had you simply guessed that each player would perform at the team average, you would not have had a bad set of estimates.</a:t>
            </a:r>
          </a:p>
          <a:p>
            <a:pPr marL="171450" indent="-171450">
              <a:buFontTx/>
              <a:buChar char="-"/>
            </a:pPr>
            <a:r>
              <a:rPr lang="en-US" baseline="0" dirty="0" smtClean="0"/>
              <a:t>If you took each player’s 2010 batting average and averaged it with the team’s 2010 batting average, you would have had very accurate estimates.</a:t>
            </a:r>
          </a:p>
        </p:txBody>
      </p:sp>
      <p:sp>
        <p:nvSpPr>
          <p:cNvPr id="4" name="Slide Number Placeholder 3"/>
          <p:cNvSpPr>
            <a:spLocks noGrp="1"/>
          </p:cNvSpPr>
          <p:nvPr>
            <p:ph type="sldNum" sz="quarter" idx="10"/>
          </p:nvPr>
        </p:nvSpPr>
        <p:spPr/>
        <p:txBody>
          <a:bodyPr/>
          <a:lstStyle/>
          <a:p>
            <a:fld id="{E6F6327F-5E96-4E8A-92E8-519210FFF994}" type="slidenum">
              <a:rPr lang="en-US" smtClean="0"/>
              <a:t>21</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Recall your answers to Problem 8, where you had to rank the likelihood of descriptions about a person named Linda.</a:t>
            </a:r>
          </a:p>
          <a:p>
            <a:pPr marL="171450" indent="-171450">
              <a:buFontTx/>
              <a:buChar char="-"/>
            </a:pPr>
            <a:r>
              <a:rPr lang="en-US" baseline="0" dirty="0" smtClean="0"/>
              <a:t>Though there is no way to have an objectively correct answer for this problem, there is one error that is commonly made.</a:t>
            </a:r>
          </a:p>
          <a:p>
            <a:pPr marL="171450" indent="-171450">
              <a:buFontTx/>
              <a:buChar char="-"/>
            </a:pPr>
            <a:r>
              <a:rPr lang="en-US" baseline="0" dirty="0" smtClean="0"/>
              <a:t>When ranking the likelihood of descriptions for Linda, you may have ranked “Linda is a bank teller who is active in the feminist movement” as being more likely than “Linda is active in the feminist movement” and/or that “Linda is a bank teller”. This is because the combination of being a bank teller and active in the feminist movement is easier for you to picture in your mind than either of these descriptions are alone.</a:t>
            </a:r>
          </a:p>
          <a:p>
            <a:pPr marL="171450" indent="-171450">
              <a:buFontTx/>
              <a:buChar char="-"/>
            </a:pPr>
            <a:r>
              <a:rPr lang="en-US" baseline="0" dirty="0" smtClean="0"/>
              <a:t>However, it is necessarily the case that the probability of only one of the descriptions is more likely than both of them in combination.</a:t>
            </a:r>
          </a:p>
          <a:p>
            <a:pPr marL="17145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22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Errors in solving the problems we just went over stem from the representativeness heuristic.</a:t>
            </a:r>
          </a:p>
          <a:p>
            <a:pPr marL="171450" lvl="0" indent="-171450">
              <a:buFontTx/>
              <a:buChar char="-"/>
            </a:pPr>
            <a:r>
              <a:rPr lang="en-US" baseline="0" dirty="0" smtClean="0"/>
              <a:t>The representativeness heuristic is the tendency to assume that the likelihood of a specific occurrence is related to the likelihood of similar occurrences.</a:t>
            </a:r>
          </a:p>
          <a:p>
            <a:pPr marL="171450" lvl="0" indent="-171450">
              <a:buFontTx/>
              <a:buChar char="-"/>
            </a:pPr>
            <a:r>
              <a:rPr lang="en-US" baseline="0" dirty="0" smtClean="0"/>
              <a:t>While this heuristic often serves us well, it can lead to errors in circumstances like the ones we just explored.</a:t>
            </a:r>
          </a:p>
          <a:p>
            <a:pPr marL="171450" lvl="0" indent="-171450">
              <a:buFontTx/>
              <a:buChar char="-"/>
            </a:pPr>
            <a:r>
              <a:rPr lang="en-US" baseline="0" dirty="0" smtClean="0"/>
              <a:t>Five consequences of the representativeness heuristic are that:</a:t>
            </a:r>
          </a:p>
          <a:p>
            <a:pPr marL="628650" lvl="1" indent="-171450">
              <a:buFontTx/>
              <a:buChar char="-"/>
            </a:pPr>
            <a:r>
              <a:rPr lang="en-US" baseline="0" dirty="0" smtClean="0"/>
              <a:t>We are insensitive to base rates. When people estimate the likelihood of a baby having Down syndrome given a positive test result, they often neglect the fact that the mother’s age makes her unlikely to have a baby with Down syndrome.</a:t>
            </a:r>
          </a:p>
          <a:p>
            <a:pPr marL="628650" lvl="1" indent="-171450">
              <a:buFontTx/>
              <a:buChar char="-"/>
            </a:pPr>
            <a:r>
              <a:rPr lang="en-US" baseline="0" dirty="0" smtClean="0"/>
              <a:t>We are relatively insensitive to sample sizes. Many people fail to account for the fact that a small hospital will have more days with 60% of births being to boys than a large hospital due to the simple fact that small sample sizes produce more variation.</a:t>
            </a:r>
          </a:p>
          <a:p>
            <a:pPr marL="628650" lvl="1" indent="-171450">
              <a:buFontTx/>
              <a:buChar char="-"/>
            </a:pPr>
            <a:r>
              <a:rPr lang="en-US" baseline="0" dirty="0" smtClean="0"/>
              <a:t>We often apply the wrong probability rules to the wrong situations. This is why many people think that a couple giving birth to three girls in a row have less than a 50% chance of having another girl, as they tend to assume that a boy is more than 50% likely to be the next birth even though each single birth has a 50/50 chance at being a boy or girl.</a:t>
            </a:r>
          </a:p>
          <a:p>
            <a:pPr marL="628650" lvl="1" indent="-171450">
              <a:buFontTx/>
              <a:buChar char="-"/>
            </a:pPr>
            <a:r>
              <a:rPr lang="en-US" baseline="0" dirty="0" smtClean="0"/>
              <a:t>People often assume that performance one year is the best predictor of performance the following year. However, they often fail to account for the fact that the best and the worst performers tend to see their performances regress towards the mean performance level.</a:t>
            </a:r>
          </a:p>
          <a:p>
            <a:pPr marL="628650" lvl="1" indent="-171450">
              <a:buFontTx/>
              <a:buChar char="-"/>
            </a:pPr>
            <a:r>
              <a:rPr lang="en-US" baseline="0" dirty="0" smtClean="0"/>
              <a:t>People often think that the more easily they can visualize a person’s description, the more likely the description is to be indicative of the person. However, combining related attributes tends to make things more easy to visualize and in cases where you are comparing a single attribute to the same attribute combined with some other related attribute, it is necessarily the case that the single attribute in isolation is more likely to describe a person than the combination of the single attribute and the related attribute. However, because combined attributes tend to make things more easy to visualize, people often think that the combined attributes are more likely than one of them in isolation.</a:t>
            </a:r>
          </a:p>
        </p:txBody>
      </p:sp>
      <p:sp>
        <p:nvSpPr>
          <p:cNvPr id="4" name="Slide Number Placeholder 3"/>
          <p:cNvSpPr>
            <a:spLocks noGrp="1"/>
          </p:cNvSpPr>
          <p:nvPr>
            <p:ph type="sldNum" sz="quarter" idx="10"/>
          </p:nvPr>
        </p:nvSpPr>
        <p:spPr/>
        <p:txBody>
          <a:bodyPr/>
          <a:lstStyle/>
          <a:p>
            <a:fld id="{E6F6327F-5E96-4E8A-92E8-519210FFF994}" type="slidenum">
              <a:rPr lang="en-US" smtClean="0"/>
              <a:t>23</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Recall your answers to problem 9.</a:t>
            </a:r>
          </a:p>
          <a:p>
            <a:pPr marL="171450" indent="-171450">
              <a:buFontTx/>
              <a:buChar char="-"/>
            </a:pPr>
            <a:r>
              <a:rPr lang="en-US" baseline="0" dirty="0" smtClean="0"/>
              <a:t>First, you had to give the last three digits of your phone number and then add a 1 to the beginning.</a:t>
            </a:r>
          </a:p>
          <a:p>
            <a:pPr marL="171450" indent="-171450">
              <a:buFontTx/>
              <a:buChar char="-"/>
            </a:pPr>
            <a:r>
              <a:rPr lang="en-US" baseline="0" dirty="0" smtClean="0"/>
              <a:t>Next, you had to indicate whether the date formed by these numbers is before or after the completion of the </a:t>
            </a:r>
            <a:r>
              <a:rPr lang="en-US" baseline="0" dirty="0" err="1" smtClean="0"/>
              <a:t>Taj</a:t>
            </a:r>
            <a:r>
              <a:rPr lang="en-US" baseline="0" dirty="0" smtClean="0"/>
              <a:t> </a:t>
            </a:r>
            <a:r>
              <a:rPr lang="en-US" baseline="0" dirty="0" err="1" smtClean="0"/>
              <a:t>Mahal</a:t>
            </a:r>
            <a:r>
              <a:rPr lang="en-US" baseline="0" dirty="0" smtClean="0"/>
              <a:t>.</a:t>
            </a:r>
          </a:p>
          <a:p>
            <a:pPr marL="171450" indent="-171450">
              <a:buFontTx/>
              <a:buChar char="-"/>
            </a:pPr>
            <a:r>
              <a:rPr lang="en-US" baseline="0" dirty="0" smtClean="0"/>
              <a:t>Finally, you had to guess the year that the </a:t>
            </a:r>
            <a:r>
              <a:rPr lang="en-US" baseline="0" dirty="0" err="1" smtClean="0"/>
              <a:t>Taj</a:t>
            </a:r>
            <a:r>
              <a:rPr lang="en-US" baseline="0" dirty="0" smtClean="0"/>
              <a:t> </a:t>
            </a:r>
            <a:r>
              <a:rPr lang="en-US" baseline="0" dirty="0" err="1" smtClean="0"/>
              <a:t>Mahal</a:t>
            </a:r>
            <a:r>
              <a:rPr lang="en-US" baseline="0" dirty="0" smtClean="0"/>
              <a:t> was completed.</a:t>
            </a:r>
          </a:p>
          <a:p>
            <a:pPr marL="171450" indent="-171450">
              <a:buFontTx/>
              <a:buChar char="-"/>
            </a:pPr>
            <a:r>
              <a:rPr lang="en-US" baseline="0" dirty="0" smtClean="0"/>
              <a:t>While not many people give the correct year in which the </a:t>
            </a:r>
            <a:r>
              <a:rPr lang="en-US" baseline="0" dirty="0" err="1" smtClean="0"/>
              <a:t>Taj</a:t>
            </a:r>
            <a:r>
              <a:rPr lang="en-US" baseline="0" dirty="0" smtClean="0"/>
              <a:t> </a:t>
            </a:r>
            <a:r>
              <a:rPr lang="en-US" baseline="0" dirty="0" err="1" smtClean="0"/>
              <a:t>Mahal</a:t>
            </a:r>
            <a:r>
              <a:rPr lang="en-US" baseline="0" dirty="0" smtClean="0"/>
              <a:t> was founded, they often are biased by the arbitrary date derived from their phone number.</a:t>
            </a:r>
          </a:p>
          <a:p>
            <a:pPr marL="171450" indent="-171450">
              <a:buFontTx/>
              <a:buChar char="-"/>
            </a:pPr>
            <a:r>
              <a:rPr lang="en-US" baseline="0" dirty="0" smtClean="0"/>
              <a:t>By asking you to consider whether the date of the </a:t>
            </a:r>
            <a:r>
              <a:rPr lang="en-US" baseline="0" dirty="0" err="1" smtClean="0"/>
              <a:t>Taj</a:t>
            </a:r>
            <a:r>
              <a:rPr lang="en-US" baseline="0" dirty="0" smtClean="0"/>
              <a:t> </a:t>
            </a:r>
            <a:r>
              <a:rPr lang="en-US" baseline="0" dirty="0" err="1" smtClean="0"/>
              <a:t>Mahal’s</a:t>
            </a:r>
            <a:r>
              <a:rPr lang="en-US" baseline="0" dirty="0" smtClean="0"/>
              <a:t> founding is before or after the date formed by your phone number, the question is focusing you on this arbitrary date as a starting point to use in guessing the </a:t>
            </a:r>
            <a:r>
              <a:rPr lang="en-US" baseline="0" dirty="0" err="1" smtClean="0"/>
              <a:t>Taj</a:t>
            </a:r>
            <a:r>
              <a:rPr lang="en-US" baseline="0" dirty="0" smtClean="0"/>
              <a:t> </a:t>
            </a:r>
            <a:r>
              <a:rPr lang="en-US" baseline="0" dirty="0" err="1" smtClean="0"/>
              <a:t>Mahal’s</a:t>
            </a:r>
            <a:r>
              <a:rPr lang="en-US" baseline="0" dirty="0" smtClean="0"/>
              <a:t> completion.</a:t>
            </a:r>
          </a:p>
          <a:p>
            <a:pPr marL="171450" indent="-171450">
              <a:buFontTx/>
              <a:buChar char="-"/>
            </a:pPr>
            <a:r>
              <a:rPr lang="en-US" baseline="0" dirty="0" smtClean="0"/>
              <a:t>Unfortunately, we are typically influenced by arbitrary starting points and this can lead our estimates to be biased in one direction or another.</a:t>
            </a:r>
          </a:p>
          <a:p>
            <a:pPr marL="171450" indent="-171450">
              <a:buFontTx/>
              <a:buChar char="-"/>
            </a:pPr>
            <a:r>
              <a:rPr lang="en-US" baseline="0" dirty="0" smtClean="0"/>
              <a:t>So, you may have been accurate at guessing whether the arbitrary date derived from your phone number is before or after the completion of the </a:t>
            </a:r>
            <a:r>
              <a:rPr lang="en-US" baseline="0" dirty="0" err="1" smtClean="0"/>
              <a:t>Taj</a:t>
            </a:r>
            <a:r>
              <a:rPr lang="en-US" baseline="0" dirty="0" smtClean="0"/>
              <a:t> </a:t>
            </a:r>
            <a:r>
              <a:rPr lang="en-US" baseline="0" dirty="0" err="1" smtClean="0"/>
              <a:t>Mahal</a:t>
            </a:r>
            <a:r>
              <a:rPr lang="en-US" baseline="0" dirty="0" smtClean="0"/>
              <a:t>, but you likely did not adjust far enough in one direction or another. </a:t>
            </a:r>
          </a:p>
          <a:p>
            <a:pPr marL="171450" indent="-171450">
              <a:buFontTx/>
              <a:buChar char="-"/>
            </a:pPr>
            <a:r>
              <a:rPr lang="en-US" baseline="0" dirty="0" smtClean="0"/>
              <a:t>That is, if you guessed that the </a:t>
            </a:r>
            <a:r>
              <a:rPr lang="en-US" baseline="0" dirty="0" err="1" smtClean="0"/>
              <a:t>Taj</a:t>
            </a:r>
            <a:r>
              <a:rPr lang="en-US" baseline="0" dirty="0" smtClean="0"/>
              <a:t> </a:t>
            </a:r>
            <a:r>
              <a:rPr lang="en-US" baseline="0" dirty="0" err="1" smtClean="0"/>
              <a:t>Mahal</a:t>
            </a:r>
            <a:r>
              <a:rPr lang="en-US" baseline="0" dirty="0" smtClean="0"/>
              <a:t> was founded before your arbitrary date, you likely did not adjust downward enough and you probably guessed a date after 1648. If you guessed that the </a:t>
            </a:r>
            <a:r>
              <a:rPr lang="en-US" baseline="0" dirty="0" err="1" smtClean="0"/>
              <a:t>Taj</a:t>
            </a:r>
            <a:r>
              <a:rPr lang="en-US" baseline="0" dirty="0" smtClean="0"/>
              <a:t> </a:t>
            </a:r>
            <a:r>
              <a:rPr lang="en-US" baseline="0" dirty="0" err="1" smtClean="0"/>
              <a:t>Mahal</a:t>
            </a:r>
            <a:r>
              <a:rPr lang="en-US" baseline="0" dirty="0" smtClean="0"/>
              <a:t> was founded after your arbitrary date, you likely did not adjust upward enough and you probably guessed a date after 1648.</a:t>
            </a:r>
          </a:p>
        </p:txBody>
      </p:sp>
      <p:sp>
        <p:nvSpPr>
          <p:cNvPr id="4" name="Slide Number Placeholder 3"/>
          <p:cNvSpPr>
            <a:spLocks noGrp="1"/>
          </p:cNvSpPr>
          <p:nvPr>
            <p:ph type="sldNum" sz="quarter" idx="10"/>
          </p:nvPr>
        </p:nvSpPr>
        <p:spPr/>
        <p:txBody>
          <a:bodyPr/>
          <a:lstStyle/>
          <a:p>
            <a:fld id="{E6F6327F-5E96-4E8A-92E8-519210FFF994}" type="slidenum">
              <a:rPr lang="en-US" smtClean="0"/>
              <a:t>24</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Recall Problem 10, where you were asked to rank the likelihood of several events occurring.</a:t>
            </a:r>
          </a:p>
          <a:p>
            <a:pPr marL="171450" indent="-171450">
              <a:buFontTx/>
              <a:buChar char="-"/>
            </a:pPr>
            <a:r>
              <a:rPr lang="en-US" baseline="0" dirty="0" smtClean="0"/>
              <a:t>C is the most likely (52% chance).</a:t>
            </a:r>
          </a:p>
          <a:p>
            <a:pPr marL="171450" indent="-171450">
              <a:buFontTx/>
              <a:buChar char="-"/>
            </a:pPr>
            <a:r>
              <a:rPr lang="en-US" baseline="0" dirty="0" smtClean="0"/>
              <a:t>A is the second-most likely (50% chance).</a:t>
            </a:r>
          </a:p>
          <a:p>
            <a:pPr marL="171450" indent="-171450">
              <a:buFontTx/>
              <a:buChar char="-"/>
            </a:pPr>
            <a:r>
              <a:rPr lang="en-US" baseline="0" dirty="0" smtClean="0"/>
              <a:t>B is the least likely (48% chance).</a:t>
            </a:r>
          </a:p>
          <a:p>
            <a:pPr marL="171450" indent="-171450">
              <a:buFontTx/>
              <a:buChar char="-"/>
            </a:pPr>
            <a:r>
              <a:rPr lang="en-US" baseline="0" dirty="0" smtClean="0"/>
              <a:t>However, most people actually think that the opposite pattern is the correct ordering of likelihood.</a:t>
            </a:r>
          </a:p>
          <a:p>
            <a:pPr marL="171450" indent="-171450">
              <a:buFontTx/>
              <a:buChar char="-"/>
            </a:pPr>
            <a:r>
              <a:rPr lang="en-US" baseline="0" dirty="0" smtClean="0"/>
              <a:t>This happens because people overestimate the likelihood of events that occur in conjunction and underestimate the likelihood of events that occur in isolation from one another.</a:t>
            </a:r>
          </a:p>
          <a:p>
            <a:pPr marL="171450" indent="-171450">
              <a:buFontTx/>
              <a:buChar char="-"/>
            </a:pPr>
            <a:r>
              <a:rPr lang="en-US" baseline="0" dirty="0" smtClean="0"/>
              <a:t>For example, in Option B, people tend to think that because the likelihood of drawing one red marble is very likely (90%), the likelihood of drawing seven red marbles in a row must be high as well. However, because you must multiply a probability of .9 by itself seven times to estimate the probability of seven red marbles being drawn in a row, you end up with a probability that is less than 50%. Though a single event may be likely, the more that event must happen consecutively, the less likely it becomes.</a:t>
            </a:r>
          </a:p>
          <a:p>
            <a:pPr marL="171450" indent="-171450">
              <a:buFontTx/>
              <a:buChar char="-"/>
            </a:pPr>
            <a:r>
              <a:rPr lang="en-US" baseline="0" dirty="0" smtClean="0"/>
              <a:t>People often think that option C is the least likely because it is difficult to visualize a single red marble being drawn even though there are seven attempts to draw the marble. Because the probability of drawing a white marble seven times in a row is 48%, the probability of drawing at least one marble is 52%.</a:t>
            </a:r>
          </a:p>
        </p:txBody>
      </p:sp>
      <p:sp>
        <p:nvSpPr>
          <p:cNvPr id="4" name="Slide Number Placeholder 3"/>
          <p:cNvSpPr>
            <a:spLocks noGrp="1"/>
          </p:cNvSpPr>
          <p:nvPr>
            <p:ph type="sldNum" sz="quarter" idx="10"/>
          </p:nvPr>
        </p:nvSpPr>
        <p:spPr/>
        <p:txBody>
          <a:bodyPr/>
          <a:lstStyle/>
          <a:p>
            <a:fld id="{E6F6327F-5E96-4E8A-92E8-519210FFF994}" type="slidenum">
              <a:rPr lang="en-US" smtClean="0"/>
              <a:t>25</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The two problems we just reviewed are likely to result in errors that stem from  the confirmation heuristic.</a:t>
            </a:r>
          </a:p>
          <a:p>
            <a:pPr marL="171450" lvl="0" indent="-171450">
              <a:buFontTx/>
              <a:buChar char="-"/>
            </a:pPr>
            <a:r>
              <a:rPr lang="en-US" baseline="0" dirty="0" smtClean="0"/>
              <a:t>The confirmation heuristic is the general tendency to make judgments by confirming prior information or beliefs rather than seeking to find evidence that disconfirms these beliefs.</a:t>
            </a:r>
          </a:p>
          <a:p>
            <a:pPr marL="171450" lvl="0" indent="-171450">
              <a:buFontTx/>
              <a:buChar char="-"/>
            </a:pPr>
            <a:r>
              <a:rPr lang="en-US" baseline="0" dirty="0" smtClean="0"/>
              <a:t>In anchoring, we tend to use an arbitrary starting point and adjust from that starting point after deciding whether we should adjust upward or downward. However, we would be more accurate if we never allowed the arbitrary starting point to influence our decision-making in the first place. Here are some other examples of the anchoring:</a:t>
            </a:r>
          </a:p>
          <a:p>
            <a:pPr marL="628650" lvl="1" indent="-171450">
              <a:buFontTx/>
              <a:buChar char="-"/>
            </a:pPr>
            <a:r>
              <a:rPr lang="en-US" baseline="0" dirty="0" smtClean="0"/>
              <a:t>Children who score well on achievement tests at a young age are given more attention from their teachers because they are expected to perform better than those who score poorly on achievement tests, even if the test was arbitrary and the children had no difference between them in the first place.</a:t>
            </a:r>
          </a:p>
          <a:p>
            <a:pPr marL="628650" lvl="1" indent="-171450">
              <a:buFontTx/>
              <a:buChar char="-"/>
            </a:pPr>
            <a:r>
              <a:rPr lang="en-US" baseline="0" dirty="0" smtClean="0"/>
              <a:t>People often fail to adequately adjust their opinions from the first impressions they form of others.</a:t>
            </a:r>
          </a:p>
          <a:p>
            <a:pPr marL="628650" lvl="1" indent="-171450">
              <a:buFontTx/>
              <a:buChar char="-"/>
            </a:pPr>
            <a:r>
              <a:rPr lang="en-US" baseline="0" dirty="0" smtClean="0"/>
              <a:t>People often hold stereotypes about social groups and despite efforts to adjust from their stereotypes when considering individual members of the social groups, they often do so insufficiently.</a:t>
            </a:r>
          </a:p>
          <a:p>
            <a:pPr marL="171450" lvl="0" indent="-171450">
              <a:buFontTx/>
              <a:buChar char="-"/>
            </a:pPr>
            <a:r>
              <a:rPr lang="en-US" baseline="0" dirty="0" smtClean="0"/>
              <a:t>In the last problem we reviewed, it is likely that you failed to adequately adjust from a single event with a high probability to multiple consecutive events with a much lower probability. You also probably did the opposite when adjusting from a single event with a low probability to multiple opportunities for the single event to occur that give the event a much higher probability of occurring.</a:t>
            </a:r>
          </a:p>
          <a:p>
            <a:pPr marL="171450" lvl="0" indent="-171450">
              <a:buFontTx/>
              <a:buChar char="-"/>
            </a:pPr>
            <a:r>
              <a:rPr lang="en-US" baseline="0" dirty="0" smtClean="0"/>
              <a:t>This reflects the general tendency to overestimate the likelihood of high probability events occurring consecutively and to underestimate the probability of a low probability event occurring once over many attempts.</a:t>
            </a:r>
          </a:p>
        </p:txBody>
      </p:sp>
      <p:sp>
        <p:nvSpPr>
          <p:cNvPr id="4" name="Slide Number Placeholder 3"/>
          <p:cNvSpPr>
            <a:spLocks noGrp="1"/>
          </p:cNvSpPr>
          <p:nvPr>
            <p:ph type="sldNum" sz="quarter" idx="10"/>
          </p:nvPr>
        </p:nvSpPr>
        <p:spPr/>
        <p:txBody>
          <a:bodyPr/>
          <a:lstStyle/>
          <a:p>
            <a:fld id="{E6F6327F-5E96-4E8A-92E8-519210FFF994}" type="slidenum">
              <a:rPr lang="en-US" smtClean="0"/>
              <a:t>26</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Today, we reviewed a series of common heuristics.</a:t>
            </a:r>
          </a:p>
          <a:p>
            <a:pPr marL="171450" lvl="0" indent="-171450">
              <a:buFontTx/>
              <a:buChar char="-"/>
            </a:pPr>
            <a:r>
              <a:rPr lang="en-US" baseline="0" dirty="0" smtClean="0"/>
              <a:t>Heuristic are intuitive rules of thumb that we use to simply our decisions.</a:t>
            </a:r>
          </a:p>
          <a:p>
            <a:pPr marL="171450" lvl="0" indent="-171450">
              <a:buFontTx/>
              <a:buChar char="-"/>
            </a:pPr>
            <a:r>
              <a:rPr lang="en-US" baseline="0" dirty="0" smtClean="0"/>
              <a:t>Often, they save us time and are quite useful.</a:t>
            </a:r>
          </a:p>
          <a:p>
            <a:pPr marL="171450" lvl="0" indent="-171450">
              <a:buFontTx/>
              <a:buChar char="-"/>
            </a:pPr>
            <a:r>
              <a:rPr lang="en-US" baseline="0" dirty="0" smtClean="0"/>
              <a:t>However, in many cases, they can bias our decision-making and lead to costly mistakes. Unfortunately, we are not good at distinguishing between the situations when heuristics are useful and when they can lead us astray.</a:t>
            </a:r>
          </a:p>
          <a:p>
            <a:pPr marL="171450" lvl="0" indent="-171450">
              <a:buFontTx/>
              <a:buChar char="-"/>
            </a:pPr>
            <a:r>
              <a:rPr lang="en-US" baseline="0" dirty="0" smtClean="0"/>
              <a:t>By recognizing the situations in which we are likely to misapply heuristics, we can take action to correct our initial biased judgments based on intuition in favor of more accurate judgments based on systematic thought.</a:t>
            </a:r>
          </a:p>
        </p:txBody>
      </p:sp>
      <p:sp>
        <p:nvSpPr>
          <p:cNvPr id="4" name="Slide Number Placeholder 3"/>
          <p:cNvSpPr>
            <a:spLocks noGrp="1"/>
          </p:cNvSpPr>
          <p:nvPr>
            <p:ph type="sldNum" sz="quarter" idx="10"/>
          </p:nvPr>
        </p:nvSpPr>
        <p:spPr/>
        <p:txBody>
          <a:bodyPr/>
          <a:lstStyle/>
          <a:p>
            <a:fld id="{E6F6327F-5E96-4E8A-92E8-519210FFF994}" type="slidenum">
              <a:rPr lang="en-US" smtClean="0"/>
              <a:t>27</a:t>
            </a:fld>
            <a:endParaRPr lang="en-US"/>
          </a:p>
        </p:txBody>
      </p:sp>
    </p:spTree>
    <p:extLst>
      <p:ext uri="{BB962C8B-B14F-4D97-AF65-F5344CB8AC3E}">
        <p14:creationId xmlns:p14="http://schemas.microsoft.com/office/powerpoint/2010/main" val="2215679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10848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88034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B5A40-FF90-48DD-A5C3-2C1ED3F2C67F}" type="datetimeFigureOut">
              <a:rPr lang="en-US" smtClean="0"/>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96626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B5A40-FF90-48DD-A5C3-2C1ED3F2C67F}" type="datetimeFigureOut">
              <a:rPr lang="en-US" smtClean="0"/>
              <a:t>9/11/2012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61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B5A40-FF90-48DD-A5C3-2C1ED3F2C67F}" type="datetimeFigureOut">
              <a:rPr lang="en-US" smtClean="0"/>
              <a:t>9/11/2012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358209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B5A40-FF90-48DD-A5C3-2C1ED3F2C67F}" type="datetimeFigureOut">
              <a:rPr lang="en-US" smtClean="0"/>
              <a:t>9/11/2012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6493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B5A40-FF90-48DD-A5C3-2C1ED3F2C67F}" type="datetimeFigureOut">
              <a:rPr lang="en-US" smtClean="0"/>
              <a:t>9/11/2012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85219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92430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91405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146824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03667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B5A40-FF90-48DD-A5C3-2C1ED3F2C67F}" type="datetimeFigureOut">
              <a:rPr lang="en-US" smtClean="0"/>
              <a:t>9/11/2012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4D931-527D-4C51-927A-69A47157AB0A}" type="slidenum">
              <a:rPr lang="en-US" smtClean="0"/>
              <a:t>‹#›</a:t>
            </a:fld>
            <a:endParaRPr lang="en-US"/>
          </a:p>
        </p:txBody>
      </p:sp>
    </p:spTree>
    <p:extLst>
      <p:ext uri="{BB962C8B-B14F-4D97-AF65-F5344CB8AC3E}">
        <p14:creationId xmlns:p14="http://schemas.microsoft.com/office/powerpoint/2010/main" val="384576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5709" y="762000"/>
            <a:ext cx="6059055" cy="4648200"/>
          </a:xfrm>
          <a:solidFill>
            <a:schemeClr val="accent1">
              <a:lumMod val="20000"/>
              <a:lumOff val="80000"/>
            </a:schemeClr>
          </a:solidFill>
        </p:spPr>
        <p:txBody>
          <a:bodyPr>
            <a:normAutofit/>
          </a:bodyPr>
          <a:lstStyle/>
          <a:p>
            <a:r>
              <a:rPr lang="en-US" sz="3000" dirty="0" smtClean="0"/>
              <a:t>Judgment in Managerial Decision Making 8e</a:t>
            </a:r>
            <a:br>
              <a:rPr lang="en-US" sz="3000" dirty="0" smtClean="0"/>
            </a:br>
            <a:r>
              <a:rPr lang="en-US" sz="3000" dirty="0" smtClean="0"/>
              <a:t/>
            </a:r>
            <a:br>
              <a:rPr lang="en-US" sz="3000" dirty="0" smtClean="0"/>
            </a:br>
            <a:r>
              <a:rPr lang="en-US" sz="3000" dirty="0"/>
              <a:t/>
            </a:r>
            <a:br>
              <a:rPr lang="en-US" sz="3000" dirty="0"/>
            </a:br>
            <a:r>
              <a:rPr lang="en-US" sz="3000" dirty="0" smtClean="0"/>
              <a:t>Chapter 3</a:t>
            </a:r>
            <a:br>
              <a:rPr lang="en-US" sz="3000" dirty="0" smtClean="0"/>
            </a:br>
            <a:r>
              <a:rPr lang="en-US" sz="3000" dirty="0" smtClean="0"/>
              <a:t>Common Biases</a:t>
            </a:r>
            <a:endParaRPr lang="en-US" sz="3000" dirty="0"/>
          </a:p>
        </p:txBody>
      </p:sp>
      <p:pic>
        <p:nvPicPr>
          <p:cNvPr id="1027" name="Picture 3" descr="C:\Users\brbaker\AppData\Local\Microsoft\Windows\Temporary Internet Files\Content.Outlook\7AIUUS0U\120627_Judgment in Managerial Decision Making 8th Edition_R2Final_H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927"/>
            <a:ext cx="28956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477000" y="6324599"/>
            <a:ext cx="2667000" cy="519545"/>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00" dirty="0" smtClean="0"/>
              <a:t>Copyright 2013 John Wiley &amp; Sons</a:t>
            </a:r>
            <a:endParaRPr lang="en-US" sz="1300" dirty="0"/>
          </a:p>
        </p:txBody>
      </p:sp>
    </p:spTree>
    <p:extLst>
      <p:ext uri="{BB962C8B-B14F-4D97-AF65-F5344CB8AC3E}">
        <p14:creationId xmlns:p14="http://schemas.microsoft.com/office/powerpoint/2010/main" val="19653009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1: Causes of Death</a:t>
            </a:r>
            <a:endParaRPr lang="en-US" dirty="0"/>
          </a:p>
        </p:txBody>
      </p:sp>
      <p:sp>
        <p:nvSpPr>
          <p:cNvPr id="4" name="Content Placeholder 3"/>
          <p:cNvSpPr>
            <a:spLocks noGrp="1"/>
          </p:cNvSpPr>
          <p:nvPr>
            <p:ph idx="1"/>
          </p:nvPr>
        </p:nvSpPr>
        <p:spPr/>
        <p:txBody>
          <a:bodyPr/>
          <a:lstStyle/>
          <a:p>
            <a:r>
              <a:rPr lang="en-US" dirty="0" smtClean="0"/>
              <a:t>Rank order causes of death</a:t>
            </a:r>
          </a:p>
          <a:p>
            <a:r>
              <a:rPr lang="en-US" dirty="0" smtClean="0"/>
              <a:t>Estimate death rates</a:t>
            </a:r>
          </a:p>
          <a:p>
            <a:pPr marL="0" indent="0">
              <a:buNone/>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484530869"/>
              </p:ext>
            </p:extLst>
          </p:nvPr>
        </p:nvGraphicFramePr>
        <p:xfrm>
          <a:off x="685800" y="2895600"/>
          <a:ext cx="7772400" cy="2171700"/>
        </p:xfrm>
        <a:graphic>
          <a:graphicData uri="http://schemas.openxmlformats.org/drawingml/2006/table">
            <a:tbl>
              <a:tblPr firstRow="1" bandRow="1">
                <a:tableStyleId>{5C22544A-7EE6-4342-B048-85BDC9FD1C3A}</a:tableStyleId>
              </a:tblPr>
              <a:tblGrid>
                <a:gridCol w="914400"/>
                <a:gridCol w="4495800"/>
                <a:gridCol w="2362200"/>
              </a:tblGrid>
              <a:tr h="510540">
                <a:tc>
                  <a:txBody>
                    <a:bodyPr/>
                    <a:lstStyle/>
                    <a:p>
                      <a:r>
                        <a:rPr lang="en-US" dirty="0" smtClean="0"/>
                        <a:t>Rank</a:t>
                      </a:r>
                      <a:endParaRPr lang="en-US" dirty="0"/>
                    </a:p>
                  </a:txBody>
                  <a:tcPr/>
                </a:tc>
                <a:tc>
                  <a:txBody>
                    <a:bodyPr/>
                    <a:lstStyle/>
                    <a:p>
                      <a:r>
                        <a:rPr lang="en-US" dirty="0" smtClean="0"/>
                        <a:t>Caus</a:t>
                      </a:r>
                      <a:r>
                        <a:rPr lang="en-US" baseline="0" dirty="0" smtClean="0"/>
                        <a:t>e of Death</a:t>
                      </a:r>
                      <a:endParaRPr lang="en-US" dirty="0"/>
                    </a:p>
                  </a:txBody>
                  <a:tcPr/>
                </a:tc>
                <a:tc>
                  <a:txBody>
                    <a:bodyPr/>
                    <a:lstStyle/>
                    <a:p>
                      <a:r>
                        <a:rPr lang="en-US" dirty="0" smtClean="0"/>
                        <a:t>Deaths</a:t>
                      </a:r>
                      <a:r>
                        <a:rPr lang="en-US" baseline="0" dirty="0" smtClean="0"/>
                        <a:t> in 2009</a:t>
                      </a:r>
                      <a:endParaRPr lang="en-US" dirty="0"/>
                    </a:p>
                  </a:txBody>
                  <a:tcPr/>
                </a:tc>
              </a:tr>
              <a:tr h="510540">
                <a:tc>
                  <a:txBody>
                    <a:bodyPr/>
                    <a:lstStyle/>
                    <a:p>
                      <a:endParaRPr lang="en-US" dirty="0"/>
                    </a:p>
                  </a:txBody>
                  <a:tcPr/>
                </a:tc>
                <a:tc>
                  <a:txBody>
                    <a:bodyPr/>
                    <a:lstStyle/>
                    <a:p>
                      <a:r>
                        <a:rPr lang="en-US" dirty="0" smtClean="0"/>
                        <a:t>War and civil conflict</a:t>
                      </a:r>
                      <a:endParaRPr lang="en-US" dirty="0"/>
                    </a:p>
                  </a:txBody>
                  <a:tcPr/>
                </a:tc>
                <a:tc>
                  <a:txBody>
                    <a:bodyPr/>
                    <a:lstStyle/>
                    <a:p>
                      <a:endParaRPr lang="en-US" dirty="0"/>
                    </a:p>
                  </a:txBody>
                  <a:tcPr/>
                </a:tc>
              </a:tr>
              <a:tr h="510540">
                <a:tc>
                  <a:txBody>
                    <a:bodyPr/>
                    <a:lstStyle/>
                    <a:p>
                      <a:endParaRPr lang="en-US"/>
                    </a:p>
                  </a:txBody>
                  <a:tcPr/>
                </a:tc>
                <a:tc>
                  <a:txBody>
                    <a:bodyPr/>
                    <a:lstStyle/>
                    <a:p>
                      <a:r>
                        <a:rPr lang="en-US" dirty="0" smtClean="0"/>
                        <a:t>Nutritional deficiencies, including starvation</a:t>
                      </a:r>
                      <a:endParaRPr lang="en-US" dirty="0"/>
                    </a:p>
                  </a:txBody>
                  <a:tcPr/>
                </a:tc>
                <a:tc>
                  <a:txBody>
                    <a:bodyPr/>
                    <a:lstStyle/>
                    <a:p>
                      <a:endParaRPr lang="en-US"/>
                    </a:p>
                  </a:txBody>
                  <a:tcPr/>
                </a:tc>
              </a:tr>
              <a:tr h="510540">
                <a:tc>
                  <a:txBody>
                    <a:bodyPr/>
                    <a:lstStyle/>
                    <a:p>
                      <a:endParaRPr lang="en-US" dirty="0"/>
                    </a:p>
                  </a:txBody>
                  <a:tcPr/>
                </a:tc>
                <a:tc>
                  <a:txBody>
                    <a:bodyPr/>
                    <a:lstStyle/>
                    <a:p>
                      <a:r>
                        <a:rPr lang="en-US" dirty="0" smtClean="0"/>
                        <a:t>Respiratory infections, </a:t>
                      </a:r>
                      <a:r>
                        <a:rPr lang="en-US" baseline="0" dirty="0" smtClean="0"/>
                        <a:t> lung cancers, and lung diseases</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1375961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2: Words with “a”</a:t>
            </a:r>
            <a:endParaRPr lang="en-US" dirty="0"/>
          </a:p>
        </p:txBody>
      </p:sp>
      <p:sp>
        <p:nvSpPr>
          <p:cNvPr id="4" name="Content Placeholder 3"/>
          <p:cNvSpPr>
            <a:spLocks noGrp="1"/>
          </p:cNvSpPr>
          <p:nvPr>
            <p:ph idx="1"/>
          </p:nvPr>
        </p:nvSpPr>
        <p:spPr/>
        <p:txBody>
          <a:bodyPr/>
          <a:lstStyle/>
          <a:p>
            <a:pPr marL="0" indent="0" algn="ctr">
              <a:buNone/>
            </a:pPr>
            <a:r>
              <a:rPr lang="en-US" dirty="0" smtClean="0"/>
              <a:t>What percentage of words in the </a:t>
            </a:r>
            <a:r>
              <a:rPr lang="en-US" dirty="0"/>
              <a:t>E</a:t>
            </a:r>
            <a:r>
              <a:rPr lang="en-US" dirty="0" smtClean="0"/>
              <a:t>nglish language begin with the letter “a”?</a:t>
            </a:r>
            <a:endParaRPr lang="en-US" dirty="0"/>
          </a:p>
        </p:txBody>
      </p:sp>
    </p:spTree>
    <p:extLst>
      <p:ext uri="{BB962C8B-B14F-4D97-AF65-F5344CB8AC3E}">
        <p14:creationId xmlns:p14="http://schemas.microsoft.com/office/powerpoint/2010/main" val="24047197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3: Words with “a”</a:t>
            </a:r>
            <a:endParaRPr lang="en-US" dirty="0"/>
          </a:p>
        </p:txBody>
      </p:sp>
      <p:sp>
        <p:nvSpPr>
          <p:cNvPr id="4" name="Content Placeholder 3"/>
          <p:cNvSpPr>
            <a:spLocks noGrp="1"/>
          </p:cNvSpPr>
          <p:nvPr>
            <p:ph idx="1"/>
          </p:nvPr>
        </p:nvSpPr>
        <p:spPr/>
        <p:txBody>
          <a:bodyPr/>
          <a:lstStyle/>
          <a:p>
            <a:pPr marL="0" indent="0" algn="ctr">
              <a:buNone/>
            </a:pPr>
            <a:r>
              <a:rPr lang="en-US" dirty="0" smtClean="0"/>
              <a:t>What percentage of words in the </a:t>
            </a:r>
            <a:r>
              <a:rPr lang="en-US" dirty="0"/>
              <a:t>E</a:t>
            </a:r>
            <a:r>
              <a:rPr lang="en-US" dirty="0" smtClean="0"/>
              <a:t>nglish language have the letter “a” as their third letter?</a:t>
            </a:r>
            <a:endParaRPr lang="en-US" dirty="0"/>
          </a:p>
        </p:txBody>
      </p:sp>
    </p:spTree>
    <p:extLst>
      <p:ext uri="{BB962C8B-B14F-4D97-AF65-F5344CB8AC3E}">
        <p14:creationId xmlns:p14="http://schemas.microsoft.com/office/powerpoint/2010/main" val="7662687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304800"/>
            <a:ext cx="8229600" cy="6248400"/>
          </a:xfrm>
        </p:spPr>
        <p:txBody>
          <a:bodyPr>
            <a:normAutofit fontScale="85000" lnSpcReduction="10000"/>
          </a:bodyPr>
          <a:lstStyle/>
          <a:p>
            <a:pPr marL="0" lvl="0" indent="0">
              <a:buNone/>
            </a:pPr>
            <a:r>
              <a:rPr lang="en-US" sz="3300" dirty="0" smtClean="0"/>
              <a:t>Lisa </a:t>
            </a:r>
            <a:r>
              <a:rPr lang="en-US" sz="3300" dirty="0"/>
              <a:t>is 33 and is pregnant for the first time. She is worried about birth defects such as Down syndrome. Her doctor tells her that she need not worry too much because there is only a 1 in 1,000 chance that a woman of her age will have a baby with Down syndrome. Nevertheless, Lisa remains anxious about this possibility and decides to obtain a test, known as the Triple Screen, which can detect Down syndrome. The test is moderately accurate: When a baby has Down syndrome, the test delivers a positive result 86% of the time. There is, however, a small “false positive” rate: 5% of babies produce a positive result despite not having Down syndrome. Lisa takes the Triple Screen and obtains a positive result for Down syndrome. Given this test result, what are the chances that her baby has Down syndrome?</a:t>
            </a:r>
          </a:p>
          <a:p>
            <a:pPr marL="0" indent="0">
              <a:buNone/>
            </a:pPr>
            <a:endParaRPr lang="en-US" dirty="0" smtClean="0"/>
          </a:p>
        </p:txBody>
      </p:sp>
    </p:spTree>
    <p:extLst>
      <p:ext uri="{BB962C8B-B14F-4D97-AF65-F5344CB8AC3E}">
        <p14:creationId xmlns:p14="http://schemas.microsoft.com/office/powerpoint/2010/main" val="32781545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381000"/>
            <a:ext cx="8229600" cy="6019800"/>
          </a:xfrm>
        </p:spPr>
        <p:txBody>
          <a:bodyPr>
            <a:noAutofit/>
          </a:bodyPr>
          <a:lstStyle/>
          <a:p>
            <a:pPr marL="0" indent="0">
              <a:buNone/>
            </a:pPr>
            <a:r>
              <a:rPr lang="en-US" sz="2800" dirty="0"/>
              <a:t>A certain town is served by two hospitals. In the larger </a:t>
            </a:r>
            <a:r>
              <a:rPr lang="en-US" sz="2800" dirty="0" smtClean="0"/>
              <a:t>hospital, about 45 babies are born each </a:t>
            </a:r>
            <a:r>
              <a:rPr lang="en-US" sz="2800" dirty="0"/>
              <a:t>day. In the smaller hospital, about 15 babies are born each day. As you know, about 50 percent of all babies are boys. However, the exact percentage of boys born varies from day to day. Sometimes it may be higher than 50 percent, sometimes </a:t>
            </a:r>
            <a:r>
              <a:rPr lang="en-US" sz="2800" dirty="0" smtClean="0"/>
              <a:t>lower. </a:t>
            </a:r>
          </a:p>
          <a:p>
            <a:pPr marL="0" indent="0">
              <a:buNone/>
            </a:pPr>
            <a:r>
              <a:rPr lang="en-US" sz="2800" dirty="0"/>
              <a:t>For a period of one year, each hospital recorded the days in which more than 60 percent of the babies born were boys. Which hospital do you think recorded more such </a:t>
            </a:r>
            <a:r>
              <a:rPr lang="en-US" sz="2800" dirty="0" smtClean="0"/>
              <a:t>days?</a:t>
            </a:r>
            <a:endParaRPr lang="en-US" sz="2800" dirty="0"/>
          </a:p>
          <a:p>
            <a:pPr marL="914400" lvl="1" indent="-514350">
              <a:buAutoNum type="alphaLcPeriod"/>
            </a:pPr>
            <a:r>
              <a:rPr lang="en-US" sz="2400" dirty="0" smtClean="0"/>
              <a:t>The larger hospital</a:t>
            </a:r>
          </a:p>
          <a:p>
            <a:pPr marL="914400" lvl="1" indent="-514350">
              <a:buAutoNum type="alphaLcPeriod"/>
            </a:pPr>
            <a:r>
              <a:rPr lang="en-US" sz="2400" dirty="0" smtClean="0"/>
              <a:t>The smaller hospital</a:t>
            </a:r>
          </a:p>
          <a:p>
            <a:pPr marL="914400" lvl="1" indent="-514350">
              <a:buAutoNum type="alphaLcPeriod"/>
            </a:pPr>
            <a:r>
              <a:rPr lang="en-US" sz="2400" dirty="0" smtClean="0"/>
              <a:t>About the same (within 5 percent of each other)</a:t>
            </a:r>
            <a:endParaRPr lang="en-US" sz="2400" dirty="0"/>
          </a:p>
          <a:p>
            <a:pPr marL="0" indent="0">
              <a:buNone/>
            </a:pPr>
            <a:r>
              <a:rPr lang="en-US" sz="2800" dirty="0" smtClean="0"/>
              <a:t> </a:t>
            </a:r>
            <a:endParaRPr lang="en-US" sz="2800" dirty="0"/>
          </a:p>
        </p:txBody>
      </p:sp>
    </p:spTree>
    <p:extLst>
      <p:ext uri="{BB962C8B-B14F-4D97-AF65-F5344CB8AC3E}">
        <p14:creationId xmlns:p14="http://schemas.microsoft.com/office/powerpoint/2010/main" val="42587623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6: Having a Baby</a:t>
            </a:r>
            <a:endParaRPr lang="en-US" dirty="0"/>
          </a:p>
        </p:txBody>
      </p:sp>
      <p:sp>
        <p:nvSpPr>
          <p:cNvPr id="4" name="Content Placeholder 3"/>
          <p:cNvSpPr>
            <a:spLocks noGrp="1"/>
          </p:cNvSpPr>
          <p:nvPr>
            <p:ph idx="1"/>
          </p:nvPr>
        </p:nvSpPr>
        <p:spPr/>
        <p:txBody>
          <a:bodyPr>
            <a:normAutofit lnSpcReduction="10000"/>
          </a:bodyPr>
          <a:lstStyle/>
          <a:p>
            <a:pPr marL="0" lvl="0" indent="0">
              <a:buNone/>
            </a:pPr>
            <a:r>
              <a:rPr lang="en-US" dirty="0"/>
              <a:t>You and your spouse have had three children together, all of them girls. Now that you are expecting your fourth child, you wonder whether the odds favor having a boy this time. What is the best estimate of your probability of having another girl? </a:t>
            </a:r>
            <a:endParaRPr lang="en-US" dirty="0" smtClean="0"/>
          </a:p>
          <a:p>
            <a:pPr marL="914400" lvl="1" indent="-514350">
              <a:buAutoNum type="alphaLcPeriod"/>
            </a:pPr>
            <a:r>
              <a:rPr lang="en-US" dirty="0" smtClean="0"/>
              <a:t>6.25% (1 in 16) – odds of getting 4 girls in a row</a:t>
            </a:r>
          </a:p>
          <a:p>
            <a:pPr marL="914400" lvl="1" indent="-514350">
              <a:buAutoNum type="alphaLcPeriod"/>
            </a:pPr>
            <a:r>
              <a:rPr lang="en-US" dirty="0" smtClean="0"/>
              <a:t>50% (1 in 2) – equal chance of getting either</a:t>
            </a:r>
          </a:p>
          <a:p>
            <a:pPr marL="914400" lvl="1" indent="-514350">
              <a:buAutoNum type="alphaLcPeriod"/>
            </a:pPr>
            <a:r>
              <a:rPr lang="en-US" dirty="0" smtClean="0"/>
              <a:t>Something in between (6.25-50%)</a:t>
            </a:r>
            <a:endParaRPr lang="en-US" dirty="0"/>
          </a:p>
          <a:p>
            <a:pPr marL="0" indent="0" algn="ctr">
              <a:buNone/>
            </a:pPr>
            <a:endParaRPr lang="en-US" dirty="0"/>
          </a:p>
        </p:txBody>
      </p:sp>
    </p:spTree>
    <p:extLst>
      <p:ext uri="{BB962C8B-B14F-4D97-AF65-F5344CB8AC3E}">
        <p14:creationId xmlns:p14="http://schemas.microsoft.com/office/powerpoint/2010/main" val="31431054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6: Having a Baby</a:t>
            </a:r>
            <a:endParaRPr lang="en-US" dirty="0"/>
          </a:p>
        </p:txBody>
      </p:sp>
      <p:sp>
        <p:nvSpPr>
          <p:cNvPr id="4" name="Content Placeholder 3"/>
          <p:cNvSpPr>
            <a:spLocks noGrp="1"/>
          </p:cNvSpPr>
          <p:nvPr>
            <p:ph idx="1"/>
          </p:nvPr>
        </p:nvSpPr>
        <p:spPr/>
        <p:txBody>
          <a:bodyPr>
            <a:normAutofit lnSpcReduction="10000"/>
          </a:bodyPr>
          <a:lstStyle/>
          <a:p>
            <a:pPr marL="0" lvl="0" indent="0">
              <a:buNone/>
            </a:pPr>
            <a:r>
              <a:rPr lang="en-US" dirty="0"/>
              <a:t>You and your spouse have had three children together, all of them girls. Now that you are expecting your fourth child, you wonder whether the odds favor having a boy this time. What is the best estimate of your probability of having another girl? </a:t>
            </a:r>
            <a:endParaRPr lang="en-US" dirty="0" smtClean="0"/>
          </a:p>
          <a:p>
            <a:pPr marL="914400" lvl="1" indent="-514350">
              <a:buAutoNum type="alphaLcPeriod"/>
            </a:pPr>
            <a:r>
              <a:rPr lang="en-US" dirty="0" smtClean="0"/>
              <a:t>6.25% (1 in 16) – odds of getting 4 girls in a row</a:t>
            </a:r>
          </a:p>
          <a:p>
            <a:pPr marL="914400" lvl="1" indent="-514350">
              <a:buAutoNum type="alphaLcPeriod"/>
            </a:pPr>
            <a:r>
              <a:rPr lang="en-US" dirty="0" smtClean="0"/>
              <a:t>50% (1 in 2) – equal chance of getting either</a:t>
            </a:r>
          </a:p>
          <a:p>
            <a:pPr marL="914400" lvl="1" indent="-514350">
              <a:buAutoNum type="alphaLcPeriod"/>
            </a:pPr>
            <a:r>
              <a:rPr lang="en-US" dirty="0" smtClean="0"/>
              <a:t>Something in between (6.25-50%)</a:t>
            </a:r>
            <a:endParaRPr lang="en-US" dirty="0"/>
          </a:p>
          <a:p>
            <a:pPr marL="0" indent="0" algn="ctr">
              <a:buNone/>
            </a:pPr>
            <a:endParaRPr lang="en-US" dirty="0"/>
          </a:p>
        </p:txBody>
      </p:sp>
    </p:spTree>
    <p:extLst>
      <p:ext uri="{BB962C8B-B14F-4D97-AF65-F5344CB8AC3E}">
        <p14:creationId xmlns:p14="http://schemas.microsoft.com/office/powerpoint/2010/main" val="7522606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7: Batting Averages</a:t>
            </a:r>
            <a:endParaRPr lang="en-US" dirty="0"/>
          </a:p>
        </p:txBody>
      </p:sp>
      <p:sp>
        <p:nvSpPr>
          <p:cNvPr id="4" name="Content Placeholder 3"/>
          <p:cNvSpPr>
            <a:spLocks noGrp="1"/>
          </p:cNvSpPr>
          <p:nvPr>
            <p:ph idx="1"/>
          </p:nvPr>
        </p:nvSpPr>
        <p:spPr/>
        <p:txBody>
          <a:bodyPr>
            <a:normAutofit/>
          </a:bodyPr>
          <a:lstStyle/>
          <a:p>
            <a:r>
              <a:rPr lang="en-US" dirty="0" smtClean="0"/>
              <a:t>Predict 2011 batting averages</a:t>
            </a:r>
          </a:p>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442858310"/>
              </p:ext>
            </p:extLst>
          </p:nvPr>
        </p:nvGraphicFramePr>
        <p:xfrm>
          <a:off x="533400" y="2286000"/>
          <a:ext cx="8229600" cy="4343400"/>
        </p:xfrm>
        <a:graphic>
          <a:graphicData uri="http://schemas.openxmlformats.org/drawingml/2006/table">
            <a:tbl>
              <a:tblPr firstRow="1" bandRow="1">
                <a:tableStyleId>{5C22544A-7EE6-4342-B048-85BDC9FD1C3A}</a:tableStyleId>
              </a:tblPr>
              <a:tblGrid>
                <a:gridCol w="914400"/>
                <a:gridCol w="2514600"/>
                <a:gridCol w="4800600"/>
              </a:tblGrid>
              <a:tr h="434340">
                <a:tc>
                  <a:txBody>
                    <a:bodyPr/>
                    <a:lstStyle/>
                    <a:p>
                      <a:r>
                        <a:rPr lang="en-US" dirty="0" smtClean="0"/>
                        <a:t>Player</a:t>
                      </a:r>
                      <a:endParaRPr lang="en-US" dirty="0"/>
                    </a:p>
                  </a:txBody>
                  <a:tcPr/>
                </a:tc>
                <a:tc>
                  <a:txBody>
                    <a:bodyPr/>
                    <a:lstStyle/>
                    <a:p>
                      <a:r>
                        <a:rPr lang="en-US" dirty="0" smtClean="0"/>
                        <a:t>2010  Batting Average</a:t>
                      </a:r>
                      <a:endParaRPr lang="en-US" dirty="0"/>
                    </a:p>
                  </a:txBody>
                  <a:tcPr/>
                </a:tc>
                <a:tc>
                  <a:txBody>
                    <a:bodyPr/>
                    <a:lstStyle/>
                    <a:p>
                      <a:r>
                        <a:rPr lang="en-US" dirty="0" smtClean="0"/>
                        <a:t>Estimated 2011 Batting Average</a:t>
                      </a:r>
                      <a:endParaRPr lang="en-US" dirty="0"/>
                    </a:p>
                  </a:txBody>
                  <a:tcPr/>
                </a:tc>
              </a:tr>
              <a:tr h="434340">
                <a:tc>
                  <a:txBody>
                    <a:bodyPr/>
                    <a:lstStyle/>
                    <a:p>
                      <a:r>
                        <a:rPr lang="en-US" dirty="0" smtClean="0"/>
                        <a:t>1</a:t>
                      </a:r>
                      <a:endParaRPr lang="en-US" dirty="0"/>
                    </a:p>
                  </a:txBody>
                  <a:tcPr/>
                </a:tc>
                <a:tc>
                  <a:txBody>
                    <a:bodyPr/>
                    <a:lstStyle/>
                    <a:p>
                      <a:r>
                        <a:rPr lang="en-US" dirty="0" smtClean="0"/>
                        <a:t>.284</a:t>
                      </a:r>
                      <a:endParaRPr lang="en-US" dirty="0"/>
                    </a:p>
                  </a:txBody>
                  <a:tcPr/>
                </a:tc>
                <a:tc>
                  <a:txBody>
                    <a:bodyPr/>
                    <a:lstStyle/>
                    <a:p>
                      <a:endParaRPr lang="en-US" dirty="0"/>
                    </a:p>
                  </a:txBody>
                  <a:tcPr/>
                </a:tc>
              </a:tr>
              <a:tr h="434340">
                <a:tc>
                  <a:txBody>
                    <a:bodyPr/>
                    <a:lstStyle/>
                    <a:p>
                      <a:r>
                        <a:rPr lang="en-US" dirty="0" smtClean="0"/>
                        <a:t>2</a:t>
                      </a:r>
                      <a:endParaRPr lang="en-US" dirty="0"/>
                    </a:p>
                  </a:txBody>
                  <a:tcPr/>
                </a:tc>
                <a:tc>
                  <a:txBody>
                    <a:bodyPr/>
                    <a:lstStyle/>
                    <a:p>
                      <a:r>
                        <a:rPr lang="en-US" dirty="0" smtClean="0"/>
                        <a:t>.265</a:t>
                      </a:r>
                      <a:endParaRPr lang="en-US" dirty="0"/>
                    </a:p>
                  </a:txBody>
                  <a:tcPr/>
                </a:tc>
                <a:tc>
                  <a:txBody>
                    <a:bodyPr/>
                    <a:lstStyle/>
                    <a:p>
                      <a:endParaRPr lang="en-US" dirty="0"/>
                    </a:p>
                  </a:txBody>
                  <a:tcPr/>
                </a:tc>
              </a:tr>
              <a:tr h="434340">
                <a:tc>
                  <a:txBody>
                    <a:bodyPr/>
                    <a:lstStyle/>
                    <a:p>
                      <a:r>
                        <a:rPr lang="en-US" dirty="0" smtClean="0"/>
                        <a:t>3</a:t>
                      </a:r>
                      <a:endParaRPr lang="en-US" dirty="0"/>
                    </a:p>
                  </a:txBody>
                  <a:tcPr/>
                </a:tc>
                <a:tc>
                  <a:txBody>
                    <a:bodyPr/>
                    <a:lstStyle/>
                    <a:p>
                      <a:r>
                        <a:rPr lang="en-US" dirty="0" smtClean="0"/>
                        <a:t>.359</a:t>
                      </a:r>
                      <a:endParaRPr lang="en-US" dirty="0"/>
                    </a:p>
                  </a:txBody>
                  <a:tcPr/>
                </a:tc>
                <a:tc>
                  <a:txBody>
                    <a:bodyPr/>
                    <a:lstStyle/>
                    <a:p>
                      <a:endParaRPr lang="en-US"/>
                    </a:p>
                  </a:txBody>
                  <a:tcPr/>
                </a:tc>
              </a:tr>
              <a:tr h="434340">
                <a:tc>
                  <a:txBody>
                    <a:bodyPr/>
                    <a:lstStyle/>
                    <a:p>
                      <a:r>
                        <a:rPr lang="en-US" dirty="0" smtClean="0"/>
                        <a:t>4</a:t>
                      </a:r>
                      <a:endParaRPr lang="en-US" dirty="0"/>
                    </a:p>
                  </a:txBody>
                  <a:tcPr/>
                </a:tc>
                <a:tc>
                  <a:txBody>
                    <a:bodyPr/>
                    <a:lstStyle/>
                    <a:p>
                      <a:r>
                        <a:rPr lang="en-US" dirty="0" smtClean="0"/>
                        <a:t>.291</a:t>
                      </a:r>
                      <a:endParaRPr lang="en-US" dirty="0"/>
                    </a:p>
                  </a:txBody>
                  <a:tcPr/>
                </a:tc>
                <a:tc>
                  <a:txBody>
                    <a:bodyPr/>
                    <a:lstStyle/>
                    <a:p>
                      <a:endParaRPr lang="en-US"/>
                    </a:p>
                  </a:txBody>
                  <a:tcPr/>
                </a:tc>
              </a:tr>
              <a:tr h="434340">
                <a:tc>
                  <a:txBody>
                    <a:bodyPr/>
                    <a:lstStyle/>
                    <a:p>
                      <a:r>
                        <a:rPr lang="en-US" dirty="0" smtClean="0"/>
                        <a:t>5</a:t>
                      </a:r>
                      <a:endParaRPr lang="en-US" dirty="0"/>
                    </a:p>
                  </a:txBody>
                  <a:tcPr/>
                </a:tc>
                <a:tc>
                  <a:txBody>
                    <a:bodyPr/>
                    <a:lstStyle/>
                    <a:p>
                      <a:r>
                        <a:rPr lang="en-US" dirty="0" smtClean="0"/>
                        <a:t>.318</a:t>
                      </a:r>
                      <a:endParaRPr lang="en-US" dirty="0"/>
                    </a:p>
                  </a:txBody>
                  <a:tcPr/>
                </a:tc>
                <a:tc>
                  <a:txBody>
                    <a:bodyPr/>
                    <a:lstStyle/>
                    <a:p>
                      <a:endParaRPr lang="en-US"/>
                    </a:p>
                  </a:txBody>
                  <a:tcPr/>
                </a:tc>
              </a:tr>
              <a:tr h="434340">
                <a:tc>
                  <a:txBody>
                    <a:bodyPr/>
                    <a:lstStyle/>
                    <a:p>
                      <a:r>
                        <a:rPr lang="en-US" dirty="0" smtClean="0"/>
                        <a:t>6</a:t>
                      </a:r>
                      <a:endParaRPr lang="en-US" dirty="0"/>
                    </a:p>
                  </a:txBody>
                  <a:tcPr/>
                </a:tc>
                <a:tc>
                  <a:txBody>
                    <a:bodyPr/>
                    <a:lstStyle/>
                    <a:p>
                      <a:r>
                        <a:rPr lang="en-US" dirty="0" smtClean="0"/>
                        <a:t>.286</a:t>
                      </a:r>
                      <a:endParaRPr lang="en-US" dirty="0"/>
                    </a:p>
                  </a:txBody>
                  <a:tcPr/>
                </a:tc>
                <a:tc>
                  <a:txBody>
                    <a:bodyPr/>
                    <a:lstStyle/>
                    <a:p>
                      <a:endParaRPr lang="en-US"/>
                    </a:p>
                  </a:txBody>
                  <a:tcPr/>
                </a:tc>
              </a:tr>
              <a:tr h="434340">
                <a:tc>
                  <a:txBody>
                    <a:bodyPr/>
                    <a:lstStyle/>
                    <a:p>
                      <a:r>
                        <a:rPr lang="en-US" dirty="0" smtClean="0"/>
                        <a:t>7</a:t>
                      </a:r>
                      <a:endParaRPr lang="en-US" dirty="0"/>
                    </a:p>
                  </a:txBody>
                  <a:tcPr/>
                </a:tc>
                <a:tc>
                  <a:txBody>
                    <a:bodyPr/>
                    <a:lstStyle/>
                    <a:p>
                      <a:r>
                        <a:rPr lang="en-US" dirty="0" smtClean="0"/>
                        <a:t>.277</a:t>
                      </a:r>
                      <a:endParaRPr lang="en-US" dirty="0"/>
                    </a:p>
                  </a:txBody>
                  <a:tcPr/>
                </a:tc>
                <a:tc>
                  <a:txBody>
                    <a:bodyPr/>
                    <a:lstStyle/>
                    <a:p>
                      <a:endParaRPr lang="en-US" dirty="0"/>
                    </a:p>
                  </a:txBody>
                  <a:tcPr/>
                </a:tc>
              </a:tr>
              <a:tr h="434340">
                <a:tc>
                  <a:txBody>
                    <a:bodyPr/>
                    <a:lstStyle/>
                    <a:p>
                      <a:r>
                        <a:rPr lang="en-US" dirty="0" smtClean="0"/>
                        <a:t>8</a:t>
                      </a:r>
                      <a:endParaRPr lang="en-US" dirty="0"/>
                    </a:p>
                  </a:txBody>
                  <a:tcPr/>
                </a:tc>
                <a:tc>
                  <a:txBody>
                    <a:bodyPr/>
                    <a:lstStyle/>
                    <a:p>
                      <a:r>
                        <a:rPr lang="en-US" dirty="0" smtClean="0"/>
                        <a:t>.155</a:t>
                      </a:r>
                      <a:endParaRPr lang="en-US" dirty="0"/>
                    </a:p>
                  </a:txBody>
                  <a:tcPr/>
                </a:tc>
                <a:tc>
                  <a:txBody>
                    <a:bodyPr/>
                    <a:lstStyle/>
                    <a:p>
                      <a:endParaRPr lang="en-US" dirty="0"/>
                    </a:p>
                  </a:txBody>
                  <a:tcPr/>
                </a:tc>
              </a:tr>
              <a:tr h="434340">
                <a:tc>
                  <a:txBody>
                    <a:bodyPr/>
                    <a:lstStyle/>
                    <a:p>
                      <a:r>
                        <a:rPr lang="en-US" dirty="0" smtClean="0"/>
                        <a:t>9</a:t>
                      </a:r>
                      <a:endParaRPr lang="en-US" dirty="0"/>
                    </a:p>
                  </a:txBody>
                  <a:tcPr/>
                </a:tc>
                <a:tc>
                  <a:txBody>
                    <a:bodyPr/>
                    <a:lstStyle/>
                    <a:p>
                      <a:r>
                        <a:rPr lang="en-US" dirty="0" smtClean="0"/>
                        <a:t>.212</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25671593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8: Describe Linda</a:t>
            </a:r>
            <a:endParaRPr lang="en-US" dirty="0"/>
          </a:p>
        </p:txBody>
      </p:sp>
      <p:sp>
        <p:nvSpPr>
          <p:cNvPr id="4" name="Content Placeholder 3"/>
          <p:cNvSpPr>
            <a:spLocks noGrp="1"/>
          </p:cNvSpPr>
          <p:nvPr>
            <p:ph idx="1"/>
          </p:nvPr>
        </p:nvSpPr>
        <p:spPr/>
        <p:txBody>
          <a:bodyPr>
            <a:normAutofit/>
          </a:bodyPr>
          <a:lstStyle/>
          <a:p>
            <a:pPr marL="0" lvl="0" indent="0">
              <a:buNone/>
            </a:pPr>
            <a:r>
              <a:rPr lang="en-US" sz="2800" dirty="0"/>
              <a:t>Linda is 31 years old, single, outspoken, and very smart. She majored in philosophy. As a student, she was deeply concerned with issues of discrimi­nation and social justice, and she participated in antinuclear demonstrations. </a:t>
            </a:r>
            <a:endParaRPr lang="en-US" sz="2800" dirty="0" smtClean="0"/>
          </a:p>
          <a:p>
            <a:pPr marL="0" lvl="0" indent="0">
              <a:buNone/>
            </a:pP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986423655"/>
              </p:ext>
            </p:extLst>
          </p:nvPr>
        </p:nvGraphicFramePr>
        <p:xfrm>
          <a:off x="457200" y="3810000"/>
          <a:ext cx="8382000" cy="2849880"/>
        </p:xfrm>
        <a:graphic>
          <a:graphicData uri="http://schemas.openxmlformats.org/drawingml/2006/table">
            <a:tbl>
              <a:tblPr firstRow="1" bandRow="1">
                <a:tableStyleId>{5C22544A-7EE6-4342-B048-85BDC9FD1C3A}</a:tableStyleId>
              </a:tblPr>
              <a:tblGrid>
                <a:gridCol w="2794000"/>
                <a:gridCol w="2794000"/>
                <a:gridCol w="2794000"/>
              </a:tblGrid>
              <a:tr h="2849880">
                <a:tc>
                  <a:txBody>
                    <a:bodyPr/>
                    <a:lstStyle/>
                    <a:p>
                      <a:r>
                        <a:rPr lang="en-US" b="0" dirty="0" smtClean="0">
                          <a:solidFill>
                            <a:schemeClr val="tx1"/>
                          </a:solidFill>
                        </a:rPr>
                        <a:t>___</a:t>
                      </a:r>
                      <a:r>
                        <a:rPr lang="en-US" dirty="0" smtClean="0">
                          <a:solidFill>
                            <a:schemeClr val="tx1"/>
                          </a:solidFill>
                        </a:rPr>
                        <a:t>Linda is a teacher</a:t>
                      </a:r>
                      <a:r>
                        <a:rPr lang="en-US" baseline="0" dirty="0" smtClean="0">
                          <a:solidFill>
                            <a:schemeClr val="tx1"/>
                          </a:solidFill>
                        </a:rPr>
                        <a:t> in elementary school.</a:t>
                      </a:r>
                    </a:p>
                    <a:p>
                      <a:endParaRPr lang="en-US" baseline="0" dirty="0" smtClean="0">
                        <a:solidFill>
                          <a:schemeClr val="tx1"/>
                        </a:solidFill>
                      </a:endParaRPr>
                    </a:p>
                    <a:p>
                      <a:r>
                        <a:rPr lang="en-US" baseline="0" dirty="0" smtClean="0">
                          <a:solidFill>
                            <a:schemeClr val="tx1"/>
                          </a:solidFill>
                        </a:rPr>
                        <a:t>___Linda works in a bookstore and takes yoga classes.</a:t>
                      </a:r>
                    </a:p>
                    <a:p>
                      <a:endParaRPr lang="en-US" baseline="0" dirty="0" smtClean="0">
                        <a:solidFill>
                          <a:schemeClr val="tx1"/>
                        </a:solidFill>
                      </a:endParaRPr>
                    </a:p>
                    <a:p>
                      <a:r>
                        <a:rPr lang="en-US" baseline="0" dirty="0" smtClean="0">
                          <a:solidFill>
                            <a:schemeClr val="tx1"/>
                          </a:solidFill>
                        </a:rPr>
                        <a:t>___Linda is active in the feminist movement.</a:t>
                      </a:r>
                      <a:endParaRPr lang="en-US" dirty="0">
                        <a:solidFill>
                          <a:schemeClr val="tx1"/>
                        </a:solidFill>
                      </a:endParaRPr>
                    </a:p>
                  </a:txBody>
                  <a:tcPr>
                    <a:noFill/>
                  </a:tcPr>
                </a:tc>
                <a:tc>
                  <a:txBody>
                    <a:bodyPr/>
                    <a:lstStyle/>
                    <a:p>
                      <a:r>
                        <a:rPr lang="en-US" dirty="0" smtClean="0">
                          <a:solidFill>
                            <a:schemeClr val="tx1"/>
                          </a:solidFill>
                        </a:rPr>
                        <a:t>___Linda is a psychiatric social worker.</a:t>
                      </a:r>
                    </a:p>
                    <a:p>
                      <a:endParaRPr lang="en-US" dirty="0" smtClean="0">
                        <a:solidFill>
                          <a:schemeClr val="tx1"/>
                        </a:solidFill>
                      </a:endParaRPr>
                    </a:p>
                    <a:p>
                      <a:r>
                        <a:rPr lang="en-US" dirty="0" smtClean="0">
                          <a:solidFill>
                            <a:schemeClr val="tx1"/>
                          </a:solidFill>
                        </a:rPr>
                        <a:t>___Linda is a member of the League of Women Voters.</a:t>
                      </a:r>
                    </a:p>
                    <a:p>
                      <a:endParaRPr lang="en-US" dirty="0" smtClean="0">
                        <a:solidFill>
                          <a:schemeClr val="tx1"/>
                        </a:solidFill>
                      </a:endParaRPr>
                    </a:p>
                    <a:p>
                      <a:r>
                        <a:rPr lang="en-US" dirty="0" smtClean="0">
                          <a:solidFill>
                            <a:schemeClr val="tx1"/>
                          </a:solidFill>
                        </a:rPr>
                        <a:t>___Linda is a bank teller.</a:t>
                      </a:r>
                      <a:endParaRPr lang="en-US" dirty="0">
                        <a:solidFill>
                          <a:schemeClr val="tx1"/>
                        </a:solidFill>
                      </a:endParaRPr>
                    </a:p>
                  </a:txBody>
                  <a:tcPr>
                    <a:noFill/>
                  </a:tcPr>
                </a:tc>
                <a:tc>
                  <a:txBody>
                    <a:bodyPr/>
                    <a:lstStyle/>
                    <a:p>
                      <a:r>
                        <a:rPr lang="en-US" dirty="0" smtClean="0">
                          <a:solidFill>
                            <a:schemeClr val="tx1"/>
                          </a:solidFill>
                        </a:rPr>
                        <a:t>___Linda is an insurance salesperson.</a:t>
                      </a:r>
                    </a:p>
                    <a:p>
                      <a:endParaRPr lang="en-US" dirty="0" smtClean="0">
                        <a:solidFill>
                          <a:schemeClr val="tx1"/>
                        </a:solidFill>
                      </a:endParaRPr>
                    </a:p>
                    <a:p>
                      <a:r>
                        <a:rPr lang="en-US" dirty="0" smtClean="0">
                          <a:solidFill>
                            <a:schemeClr val="tx1"/>
                          </a:solidFill>
                        </a:rPr>
                        <a:t>___Linda</a:t>
                      </a:r>
                      <a:r>
                        <a:rPr lang="en-US" baseline="0" dirty="0" smtClean="0">
                          <a:solidFill>
                            <a:schemeClr val="tx1"/>
                          </a:solidFill>
                        </a:rPr>
                        <a:t> is a bank teller who is active in the feminist movement.</a:t>
                      </a:r>
                      <a:endParaRPr lang="en-US" dirty="0">
                        <a:solidFill>
                          <a:schemeClr val="tx1"/>
                        </a:solidFill>
                      </a:endParaRPr>
                    </a:p>
                  </a:txBody>
                  <a:tcPr>
                    <a:noFill/>
                  </a:tcPr>
                </a:tc>
              </a:tr>
            </a:tbl>
          </a:graphicData>
        </a:graphic>
      </p:graphicFrame>
    </p:spTree>
    <p:extLst>
      <p:ext uri="{BB962C8B-B14F-4D97-AF65-F5344CB8AC3E}">
        <p14:creationId xmlns:p14="http://schemas.microsoft.com/office/powerpoint/2010/main" val="27258592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9: Guess the Date</a:t>
            </a:r>
            <a:endParaRPr lang="en-US" dirty="0"/>
          </a:p>
        </p:txBody>
      </p:sp>
      <p:sp>
        <p:nvSpPr>
          <p:cNvPr id="4" name="Content Placeholder 3"/>
          <p:cNvSpPr>
            <a:spLocks noGrp="1"/>
          </p:cNvSpPr>
          <p:nvPr>
            <p:ph idx="1"/>
          </p:nvPr>
        </p:nvSpPr>
        <p:spPr/>
        <p:txBody>
          <a:bodyPr>
            <a:normAutofit/>
          </a:bodyPr>
          <a:lstStyle/>
          <a:p>
            <a:r>
              <a:rPr lang="en-US" dirty="0" smtClean="0"/>
              <a:t>Write the last three digits of your phone number and add 1 to the front of the string, as if it were a year: _________</a:t>
            </a:r>
          </a:p>
          <a:p>
            <a:r>
              <a:rPr lang="en-US" dirty="0" smtClean="0"/>
              <a:t>Was the </a:t>
            </a:r>
            <a:r>
              <a:rPr lang="en-US" dirty="0" err="1" smtClean="0"/>
              <a:t>Taj</a:t>
            </a:r>
            <a:r>
              <a:rPr lang="en-US" dirty="0" smtClean="0"/>
              <a:t> </a:t>
            </a:r>
            <a:r>
              <a:rPr lang="en-US" dirty="0" err="1" smtClean="0"/>
              <a:t>Mahal</a:t>
            </a:r>
            <a:r>
              <a:rPr lang="en-US" dirty="0" smtClean="0"/>
              <a:t> completed before or after the date formed by your phone number?</a:t>
            </a:r>
          </a:p>
          <a:p>
            <a:pPr marL="457200" lvl="1" indent="0">
              <a:buNone/>
            </a:pPr>
            <a:r>
              <a:rPr lang="en-US" dirty="0" smtClean="0"/>
              <a:t>___Before	___After</a:t>
            </a:r>
          </a:p>
          <a:p>
            <a:r>
              <a:rPr lang="en-US" dirty="0" smtClean="0"/>
              <a:t>What year was the </a:t>
            </a:r>
            <a:r>
              <a:rPr lang="en-US" dirty="0" err="1" smtClean="0"/>
              <a:t>Taj</a:t>
            </a:r>
            <a:r>
              <a:rPr lang="en-US" dirty="0" smtClean="0"/>
              <a:t> </a:t>
            </a:r>
            <a:r>
              <a:rPr lang="en-US" dirty="0" err="1" smtClean="0"/>
              <a:t>Mahal</a:t>
            </a:r>
            <a:r>
              <a:rPr lang="en-US" dirty="0" smtClean="0"/>
              <a:t> completed?</a:t>
            </a:r>
          </a:p>
          <a:p>
            <a:pPr marL="0" indent="0" algn="ctr">
              <a:buNone/>
            </a:pPr>
            <a:r>
              <a:rPr lang="en-US" dirty="0" smtClean="0"/>
              <a:t>____________</a:t>
            </a:r>
          </a:p>
          <a:p>
            <a:endParaRPr lang="en-US" dirty="0"/>
          </a:p>
        </p:txBody>
      </p:sp>
    </p:spTree>
    <p:extLst>
      <p:ext uri="{BB962C8B-B14F-4D97-AF65-F5344CB8AC3E}">
        <p14:creationId xmlns:p14="http://schemas.microsoft.com/office/powerpoint/2010/main" val="17635048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10: Which is More Likely?</a:t>
            </a:r>
            <a:endParaRPr lang="en-US" dirty="0"/>
          </a:p>
        </p:txBody>
      </p:sp>
      <p:sp>
        <p:nvSpPr>
          <p:cNvPr id="4" name="Content Placeholder 3"/>
          <p:cNvSpPr>
            <a:spLocks noGrp="1"/>
          </p:cNvSpPr>
          <p:nvPr>
            <p:ph idx="1"/>
          </p:nvPr>
        </p:nvSpPr>
        <p:spPr/>
        <p:txBody>
          <a:bodyPr>
            <a:normAutofit fontScale="92500"/>
          </a:bodyPr>
          <a:lstStyle/>
          <a:p>
            <a:pPr marL="514350" indent="-514350">
              <a:buAutoNum type="alphaLcPeriod"/>
            </a:pPr>
            <a:r>
              <a:rPr lang="en-US" dirty="0" smtClean="0"/>
              <a:t>Drawing a red marble from a bag containing 50% red marbles and 50% white marbles.</a:t>
            </a:r>
          </a:p>
          <a:p>
            <a:pPr marL="514350" indent="-514350">
              <a:buAutoNum type="alphaLcPeriod"/>
            </a:pPr>
            <a:r>
              <a:rPr lang="en-US" dirty="0" smtClean="0"/>
              <a:t>Drawing a red marble seven times in succession, with replacement, from a bag containing 90% red marbles and 10% red marbles.</a:t>
            </a:r>
          </a:p>
          <a:p>
            <a:pPr marL="514350" indent="-514350">
              <a:buAutoNum type="alphaLcPeriod"/>
            </a:pPr>
            <a:r>
              <a:rPr lang="en-US" dirty="0" smtClean="0"/>
              <a:t>Drawing at least one red marble in seven tries, with replacement, from a bag containing 10% red marbles and 90% white marbles.</a:t>
            </a:r>
            <a:endParaRPr lang="en-US" dirty="0"/>
          </a:p>
        </p:txBody>
      </p:sp>
    </p:spTree>
    <p:extLst>
      <p:ext uri="{BB962C8B-B14F-4D97-AF65-F5344CB8AC3E}">
        <p14:creationId xmlns:p14="http://schemas.microsoft.com/office/powerpoint/2010/main" val="1672940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10: Which is More Likely?</a:t>
            </a:r>
            <a:endParaRPr lang="en-US" dirty="0"/>
          </a:p>
        </p:txBody>
      </p:sp>
      <p:sp>
        <p:nvSpPr>
          <p:cNvPr id="4" name="Content Placeholder 3"/>
          <p:cNvSpPr>
            <a:spLocks noGrp="1"/>
          </p:cNvSpPr>
          <p:nvPr>
            <p:ph idx="1"/>
          </p:nvPr>
        </p:nvSpPr>
        <p:spPr/>
        <p:txBody>
          <a:bodyPr>
            <a:normAutofit fontScale="92500"/>
          </a:bodyPr>
          <a:lstStyle/>
          <a:p>
            <a:pPr marL="514350" indent="-514350">
              <a:buAutoNum type="alphaLcPeriod"/>
            </a:pPr>
            <a:r>
              <a:rPr lang="en-US" dirty="0" smtClean="0"/>
              <a:t>Drawing a red marble from a bag containing 50% red marbles and 50% white marbles.</a:t>
            </a:r>
          </a:p>
          <a:p>
            <a:pPr marL="514350" indent="-514350">
              <a:buAutoNum type="alphaLcPeriod"/>
            </a:pPr>
            <a:r>
              <a:rPr lang="en-US" dirty="0" smtClean="0"/>
              <a:t>Drawing a red marble seven times in succession, with replacement, from a bag containing 90% red marbles and 10% red marbles.</a:t>
            </a:r>
          </a:p>
          <a:p>
            <a:pPr marL="514350" indent="-514350">
              <a:buAutoNum type="alphaLcPeriod"/>
            </a:pPr>
            <a:r>
              <a:rPr lang="en-US" dirty="0" smtClean="0"/>
              <a:t>Drawing at least one red marble in seven tries, with replacement, from a bag containing 10% red marbles and 90% white marbles.</a:t>
            </a:r>
            <a:endParaRPr lang="en-US" dirty="0"/>
          </a:p>
        </p:txBody>
      </p:sp>
    </p:spTree>
    <p:extLst>
      <p:ext uri="{BB962C8B-B14F-4D97-AF65-F5344CB8AC3E}">
        <p14:creationId xmlns:p14="http://schemas.microsoft.com/office/powerpoint/2010/main" val="2381521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1 Answers</a:t>
            </a:r>
            <a:endParaRPr lang="en-US" dirty="0"/>
          </a:p>
        </p:txBody>
      </p:sp>
      <p:sp>
        <p:nvSpPr>
          <p:cNvPr id="4" name="Content Placeholder 3"/>
          <p:cNvSpPr>
            <a:spLocks noGrp="1"/>
          </p:cNvSpPr>
          <p:nvPr>
            <p:ph idx="1"/>
          </p:nvPr>
        </p:nvSpPr>
        <p:spPr/>
        <p:txBody>
          <a:bodyPr/>
          <a:lstStyle/>
          <a:p>
            <a:r>
              <a:rPr lang="en-US" dirty="0" smtClean="0"/>
              <a:t>Rank order causes of death</a:t>
            </a:r>
          </a:p>
          <a:p>
            <a:r>
              <a:rPr lang="en-US" dirty="0" smtClean="0"/>
              <a:t>Estimate death rates</a:t>
            </a:r>
          </a:p>
          <a:p>
            <a:pPr marL="0" indent="0">
              <a:buNone/>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579798952"/>
              </p:ext>
            </p:extLst>
          </p:nvPr>
        </p:nvGraphicFramePr>
        <p:xfrm>
          <a:off x="685800" y="2895600"/>
          <a:ext cx="7772400" cy="2171700"/>
        </p:xfrm>
        <a:graphic>
          <a:graphicData uri="http://schemas.openxmlformats.org/drawingml/2006/table">
            <a:tbl>
              <a:tblPr firstRow="1" bandRow="1">
                <a:tableStyleId>{5C22544A-7EE6-4342-B048-85BDC9FD1C3A}</a:tableStyleId>
              </a:tblPr>
              <a:tblGrid>
                <a:gridCol w="914400"/>
                <a:gridCol w="4495800"/>
                <a:gridCol w="2362200"/>
              </a:tblGrid>
              <a:tr h="510540">
                <a:tc>
                  <a:txBody>
                    <a:bodyPr/>
                    <a:lstStyle/>
                    <a:p>
                      <a:r>
                        <a:rPr lang="en-US" dirty="0" smtClean="0"/>
                        <a:t>Rank</a:t>
                      </a:r>
                      <a:endParaRPr lang="en-US" dirty="0"/>
                    </a:p>
                  </a:txBody>
                  <a:tcPr/>
                </a:tc>
                <a:tc>
                  <a:txBody>
                    <a:bodyPr/>
                    <a:lstStyle/>
                    <a:p>
                      <a:r>
                        <a:rPr lang="en-US" dirty="0" smtClean="0"/>
                        <a:t>Caus</a:t>
                      </a:r>
                      <a:r>
                        <a:rPr lang="en-US" baseline="0" dirty="0" smtClean="0"/>
                        <a:t>e of Death</a:t>
                      </a:r>
                      <a:endParaRPr lang="en-US" dirty="0"/>
                    </a:p>
                  </a:txBody>
                  <a:tcPr/>
                </a:tc>
                <a:tc>
                  <a:txBody>
                    <a:bodyPr/>
                    <a:lstStyle/>
                    <a:p>
                      <a:r>
                        <a:rPr lang="en-US" dirty="0" smtClean="0"/>
                        <a:t>Deaths in</a:t>
                      </a:r>
                      <a:r>
                        <a:rPr lang="en-US" baseline="0" dirty="0" smtClean="0"/>
                        <a:t> 2009</a:t>
                      </a:r>
                      <a:endParaRPr lang="en-US" dirty="0"/>
                    </a:p>
                  </a:txBody>
                  <a:tcPr/>
                </a:tc>
              </a:tr>
              <a:tr h="510540">
                <a:tc>
                  <a:txBody>
                    <a:bodyPr/>
                    <a:lstStyle/>
                    <a:p>
                      <a:r>
                        <a:rPr lang="en-US" dirty="0" smtClean="0"/>
                        <a:t>3</a:t>
                      </a:r>
                      <a:endParaRPr lang="en-US" dirty="0"/>
                    </a:p>
                  </a:txBody>
                  <a:tcPr/>
                </a:tc>
                <a:tc>
                  <a:txBody>
                    <a:bodyPr/>
                    <a:lstStyle/>
                    <a:p>
                      <a:r>
                        <a:rPr lang="en-US" dirty="0" smtClean="0"/>
                        <a:t>War and civil conflict</a:t>
                      </a:r>
                      <a:endParaRPr lang="en-US" dirty="0"/>
                    </a:p>
                  </a:txBody>
                  <a:tcPr/>
                </a:tc>
                <a:tc>
                  <a:txBody>
                    <a:bodyPr/>
                    <a:lstStyle/>
                    <a:p>
                      <a:r>
                        <a:rPr lang="en-US" dirty="0" smtClean="0"/>
                        <a:t>182,000</a:t>
                      </a:r>
                      <a:endParaRPr lang="en-US" dirty="0"/>
                    </a:p>
                  </a:txBody>
                  <a:tcPr/>
                </a:tc>
              </a:tr>
              <a:tr h="510540">
                <a:tc>
                  <a:txBody>
                    <a:bodyPr/>
                    <a:lstStyle/>
                    <a:p>
                      <a:r>
                        <a:rPr lang="en-US" dirty="0" smtClean="0"/>
                        <a:t>2</a:t>
                      </a:r>
                      <a:endParaRPr lang="en-US" dirty="0"/>
                    </a:p>
                  </a:txBody>
                  <a:tcPr/>
                </a:tc>
                <a:tc>
                  <a:txBody>
                    <a:bodyPr/>
                    <a:lstStyle/>
                    <a:p>
                      <a:r>
                        <a:rPr lang="en-US" dirty="0" smtClean="0"/>
                        <a:t>Nutritional deficiencies, including starvation</a:t>
                      </a:r>
                      <a:endParaRPr lang="en-US" dirty="0"/>
                    </a:p>
                  </a:txBody>
                  <a:tcPr/>
                </a:tc>
                <a:tc>
                  <a:txBody>
                    <a:bodyPr/>
                    <a:lstStyle/>
                    <a:p>
                      <a:r>
                        <a:rPr lang="en-US" dirty="0" smtClean="0"/>
                        <a:t>418,000</a:t>
                      </a:r>
                      <a:endParaRPr lang="en-US" dirty="0"/>
                    </a:p>
                  </a:txBody>
                  <a:tcPr/>
                </a:tc>
              </a:tr>
              <a:tr h="510540">
                <a:tc>
                  <a:txBody>
                    <a:bodyPr/>
                    <a:lstStyle/>
                    <a:p>
                      <a:r>
                        <a:rPr lang="en-US" dirty="0" smtClean="0"/>
                        <a:t>1</a:t>
                      </a:r>
                      <a:endParaRPr lang="en-US" dirty="0"/>
                    </a:p>
                  </a:txBody>
                  <a:tcPr/>
                </a:tc>
                <a:tc>
                  <a:txBody>
                    <a:bodyPr/>
                    <a:lstStyle/>
                    <a:p>
                      <a:r>
                        <a:rPr lang="en-US" dirty="0" smtClean="0"/>
                        <a:t>Respiratory infections, </a:t>
                      </a:r>
                      <a:r>
                        <a:rPr lang="en-US" baseline="0" dirty="0" smtClean="0"/>
                        <a:t> lung cancers, and lung diseases</a:t>
                      </a:r>
                      <a:endParaRPr lang="en-US" dirty="0"/>
                    </a:p>
                  </a:txBody>
                  <a:tcPr/>
                </a:tc>
                <a:tc>
                  <a:txBody>
                    <a:bodyPr/>
                    <a:lstStyle/>
                    <a:p>
                      <a:r>
                        <a:rPr lang="en-US" dirty="0" smtClean="0"/>
                        <a:t>3.5 million</a:t>
                      </a:r>
                      <a:endParaRPr lang="en-US" dirty="0"/>
                    </a:p>
                  </a:txBody>
                  <a:tcPr/>
                </a:tc>
              </a:tr>
            </a:tbl>
          </a:graphicData>
        </a:graphic>
      </p:graphicFrame>
    </p:spTree>
    <p:extLst>
      <p:ext uri="{BB962C8B-B14F-4D97-AF65-F5344CB8AC3E}">
        <p14:creationId xmlns:p14="http://schemas.microsoft.com/office/powerpoint/2010/main" val="25248212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Answers: Problems 2 and 3</a:t>
            </a:r>
            <a:endParaRPr lang="en-US" dirty="0"/>
          </a:p>
        </p:txBody>
      </p:sp>
      <p:sp>
        <p:nvSpPr>
          <p:cNvPr id="4" name="Content Placeholder 3"/>
          <p:cNvSpPr>
            <a:spLocks noGrp="1"/>
          </p:cNvSpPr>
          <p:nvPr>
            <p:ph idx="1"/>
          </p:nvPr>
        </p:nvSpPr>
        <p:spPr/>
        <p:txBody>
          <a:bodyPr/>
          <a:lstStyle/>
          <a:p>
            <a:pPr marL="0" indent="0" algn="ctr">
              <a:buNone/>
            </a:pPr>
            <a:r>
              <a:rPr lang="en-US" dirty="0" smtClean="0"/>
              <a:t>What percentage of words in the </a:t>
            </a:r>
            <a:r>
              <a:rPr lang="en-US" dirty="0"/>
              <a:t>E</a:t>
            </a:r>
            <a:r>
              <a:rPr lang="en-US" dirty="0" smtClean="0"/>
              <a:t>nglish language begin with the letter “a”?</a:t>
            </a:r>
          </a:p>
          <a:p>
            <a:pPr marL="0" indent="0" algn="ctr">
              <a:buNone/>
            </a:pPr>
            <a:r>
              <a:rPr lang="en-US" b="1" dirty="0" smtClean="0"/>
              <a:t>6%</a:t>
            </a:r>
          </a:p>
          <a:p>
            <a:pPr marL="0" indent="0" algn="ctr">
              <a:buNone/>
            </a:pPr>
            <a:endParaRPr lang="en-US" dirty="0"/>
          </a:p>
          <a:p>
            <a:pPr marL="0" indent="0" algn="ctr">
              <a:buNone/>
            </a:pPr>
            <a:r>
              <a:rPr lang="en-US" dirty="0"/>
              <a:t>What percentage of words in the English language have the letter “a” as their third letter?</a:t>
            </a:r>
          </a:p>
          <a:p>
            <a:pPr marL="0" indent="0" algn="ctr">
              <a:buNone/>
            </a:pPr>
            <a:r>
              <a:rPr lang="en-US" b="1" dirty="0" smtClean="0"/>
              <a:t>9%</a:t>
            </a:r>
          </a:p>
          <a:p>
            <a:pPr marL="0" indent="0" algn="ctr">
              <a:buNone/>
            </a:pPr>
            <a:endParaRPr lang="en-US" b="1" dirty="0"/>
          </a:p>
        </p:txBody>
      </p:sp>
    </p:spTree>
    <p:extLst>
      <p:ext uri="{BB962C8B-B14F-4D97-AF65-F5344CB8AC3E}">
        <p14:creationId xmlns:p14="http://schemas.microsoft.com/office/powerpoint/2010/main" val="31150574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a:t>T</a:t>
            </a:r>
            <a:r>
              <a:rPr lang="en-US" dirty="0" smtClean="0"/>
              <a:t>he Availability Heuristic</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fontScale="85000" lnSpcReduction="20000"/>
          </a:bodyPr>
          <a:lstStyle/>
          <a:p>
            <a:r>
              <a:rPr lang="en-US" dirty="0" smtClean="0"/>
              <a:t>Ease of Recall Bias</a:t>
            </a:r>
          </a:p>
          <a:p>
            <a:pPr lvl="1"/>
            <a:r>
              <a:rPr lang="en-US" dirty="0" smtClean="0"/>
              <a:t>Vividness influences recall</a:t>
            </a:r>
          </a:p>
          <a:p>
            <a:pPr lvl="1"/>
            <a:r>
              <a:rPr lang="en-US" dirty="0" smtClean="0"/>
              <a:t>Estimating death rates</a:t>
            </a:r>
          </a:p>
          <a:p>
            <a:pPr lvl="1"/>
            <a:r>
              <a:rPr lang="en-US" dirty="0" smtClean="0"/>
              <a:t>Airline security decisions</a:t>
            </a:r>
          </a:p>
          <a:p>
            <a:pPr lvl="1"/>
            <a:r>
              <a:rPr lang="en-US" dirty="0" smtClean="0"/>
              <a:t>Familiarity of names</a:t>
            </a:r>
          </a:p>
          <a:p>
            <a:pPr lvl="1"/>
            <a:r>
              <a:rPr lang="en-US" dirty="0" smtClean="0"/>
              <a:t>Performance evaluations</a:t>
            </a:r>
          </a:p>
          <a:p>
            <a:r>
              <a:rPr lang="en-US" dirty="0" smtClean="0"/>
              <a:t>Retrievability Bias</a:t>
            </a:r>
          </a:p>
          <a:p>
            <a:pPr lvl="1"/>
            <a:r>
              <a:rPr lang="en-US" dirty="0" smtClean="0"/>
              <a:t>Ease of retrieval from memory</a:t>
            </a:r>
          </a:p>
          <a:p>
            <a:pPr lvl="1"/>
            <a:r>
              <a:rPr lang="en-US" dirty="0" smtClean="0"/>
              <a:t>Words with “a”</a:t>
            </a:r>
          </a:p>
          <a:p>
            <a:pPr lvl="1"/>
            <a:r>
              <a:rPr lang="en-US" dirty="0" smtClean="0"/>
              <a:t>“n” as sixth letter versus ending in “</a:t>
            </a:r>
            <a:r>
              <a:rPr lang="en-US" dirty="0" err="1" smtClean="0"/>
              <a:t>ing</a:t>
            </a:r>
            <a:r>
              <a:rPr lang="en-US" dirty="0" smtClean="0"/>
              <a:t>”</a:t>
            </a:r>
          </a:p>
          <a:p>
            <a:pPr lvl="1"/>
            <a:r>
              <a:rPr lang="en-US" dirty="0" smtClean="0"/>
              <a:t>Geographic concentration of similar businesses</a:t>
            </a:r>
          </a:p>
          <a:p>
            <a:pPr lvl="1"/>
            <a:r>
              <a:rPr lang="en-US" dirty="0" smtClean="0"/>
              <a:t>Hiring decisions</a:t>
            </a:r>
            <a:endParaRPr lang="en-US" dirty="0"/>
          </a:p>
        </p:txBody>
      </p:sp>
    </p:spTree>
    <p:extLst>
      <p:ext uri="{BB962C8B-B14F-4D97-AF65-F5344CB8AC3E}">
        <p14:creationId xmlns:p14="http://schemas.microsoft.com/office/powerpoint/2010/main" val="34905190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304800"/>
            <a:ext cx="8229600" cy="6248400"/>
          </a:xfrm>
        </p:spPr>
        <p:txBody>
          <a:bodyPr>
            <a:normAutofit lnSpcReduction="10000"/>
          </a:bodyPr>
          <a:lstStyle/>
          <a:p>
            <a:pPr marL="0" lvl="0" indent="0">
              <a:buNone/>
            </a:pPr>
            <a:r>
              <a:rPr lang="en-US" sz="2800" dirty="0" smtClean="0"/>
              <a:t>Lisa </a:t>
            </a:r>
            <a:r>
              <a:rPr lang="en-US" sz="2800" dirty="0"/>
              <a:t>is 33 and is pregnant for the first time. She is worried about birth defects such as Down syndrome. Her doctor tells her that she need not worry too much because there is only a 1 in 1,000 chance that a woman of her age will have a baby with Down syndrome. Nevertheless, Lisa remains anxious about this possibility and decides to obtain a test, known as the Triple Screen, which can detect Down syndrome. The test is moderately accurate: When a baby has Down syndrome, the test delivers a positive result 86% of the time. There is, however, a small “false positive” rate: 5% of babies produce a positive result despite not having Down syndrome. Lisa takes the Triple Screen and obtains a positive result for Down syndrome. Given this test result, what are the chances that her baby has Down syndrome</a:t>
            </a:r>
            <a:r>
              <a:rPr lang="en-US" sz="2800" dirty="0" smtClean="0"/>
              <a:t>? </a:t>
            </a:r>
            <a:r>
              <a:rPr lang="en-US" sz="2800" b="1" dirty="0" smtClean="0"/>
              <a:t>1.7%</a:t>
            </a:r>
            <a:endParaRPr lang="en-US" sz="2800" b="1" dirty="0"/>
          </a:p>
          <a:p>
            <a:pPr marL="0" indent="0">
              <a:buNone/>
            </a:pPr>
            <a:endParaRPr lang="en-US" dirty="0" smtClean="0"/>
          </a:p>
        </p:txBody>
      </p:sp>
    </p:spTree>
    <p:extLst>
      <p:ext uri="{BB962C8B-B14F-4D97-AF65-F5344CB8AC3E}">
        <p14:creationId xmlns:p14="http://schemas.microsoft.com/office/powerpoint/2010/main" val="40552130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304800"/>
            <a:ext cx="8229600" cy="6248400"/>
          </a:xfrm>
        </p:spPr>
        <p:txBody>
          <a:bodyPr>
            <a:normAutofit fontScale="92500"/>
          </a:bodyPr>
          <a:lstStyle/>
          <a:p>
            <a:r>
              <a:rPr lang="en-US" dirty="0" smtClean="0"/>
              <a:t>Per 1,000 women Lisa’s age, 999 do not have a baby with Down syndrome.</a:t>
            </a:r>
            <a:endParaRPr lang="en-US" dirty="0"/>
          </a:p>
          <a:p>
            <a:r>
              <a:rPr lang="en-US" dirty="0" smtClean="0"/>
              <a:t>5% of women with a baby that does not have Down syndrome will receive a false positive test.</a:t>
            </a:r>
            <a:endParaRPr lang="en-US" dirty="0"/>
          </a:p>
          <a:p>
            <a:r>
              <a:rPr lang="en-US" dirty="0" smtClean="0"/>
              <a:t>999 * .05 = 49.95 women per 1,000 receive a false positive.</a:t>
            </a:r>
          </a:p>
          <a:p>
            <a:r>
              <a:rPr lang="en-US" dirty="0" smtClean="0"/>
              <a:t>86% of babies with Down syndrome test positive the first time.</a:t>
            </a:r>
          </a:p>
          <a:p>
            <a:r>
              <a:rPr lang="en-US" dirty="0" smtClean="0"/>
              <a:t>.86*1 = .86 per 1,000 women with a Down syndrome baby receive an accurate positive test</a:t>
            </a:r>
          </a:p>
          <a:p>
            <a:r>
              <a:rPr lang="en-US" dirty="0" smtClean="0"/>
              <a:t>.86/(.86 + 49.95) = 1.7% of women who receive a positive test have a baby with Down syndrome</a:t>
            </a:r>
          </a:p>
          <a:p>
            <a:endParaRPr lang="en-US" dirty="0" smtClean="0"/>
          </a:p>
        </p:txBody>
      </p:sp>
    </p:spTree>
    <p:extLst>
      <p:ext uri="{BB962C8B-B14F-4D97-AF65-F5344CB8AC3E}">
        <p14:creationId xmlns:p14="http://schemas.microsoft.com/office/powerpoint/2010/main" val="14788659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381000"/>
            <a:ext cx="8229600" cy="6019800"/>
          </a:xfrm>
        </p:spPr>
        <p:txBody>
          <a:bodyPr>
            <a:noAutofit/>
          </a:bodyPr>
          <a:lstStyle/>
          <a:p>
            <a:pPr marL="0" indent="0">
              <a:buNone/>
            </a:pPr>
            <a:r>
              <a:rPr lang="en-US" sz="2800" dirty="0"/>
              <a:t>A certain town is served by two hospitals. In the larger </a:t>
            </a:r>
            <a:r>
              <a:rPr lang="en-US" sz="2800" dirty="0" smtClean="0"/>
              <a:t>hospital, about 45 babies are born each </a:t>
            </a:r>
            <a:r>
              <a:rPr lang="en-US" sz="2800" dirty="0"/>
              <a:t>day. In the smaller hospital, about 15 babies are born each day. As you know, about 50 percent of all babies are boys. However, the exact percentage of boys born varies from day to day. Sometimes it may be higher than 50 percent, sometimes </a:t>
            </a:r>
            <a:r>
              <a:rPr lang="en-US" sz="2800" dirty="0" smtClean="0"/>
              <a:t>lower. </a:t>
            </a:r>
          </a:p>
          <a:p>
            <a:pPr marL="0" indent="0">
              <a:buNone/>
            </a:pPr>
            <a:r>
              <a:rPr lang="en-US" sz="2800" dirty="0"/>
              <a:t>For a period of one year, each hospital recorded the days in which more than 60 percent of the babies born were boys. Which hospital do you think recorded more such </a:t>
            </a:r>
            <a:r>
              <a:rPr lang="en-US" sz="2800" dirty="0" smtClean="0"/>
              <a:t>days?</a:t>
            </a:r>
            <a:endParaRPr lang="en-US" sz="2800" dirty="0"/>
          </a:p>
          <a:p>
            <a:pPr marL="914400" lvl="1" indent="-514350">
              <a:buAutoNum type="alphaLcPeriod"/>
            </a:pPr>
            <a:r>
              <a:rPr lang="en-US" sz="2400" dirty="0" smtClean="0"/>
              <a:t>The larger hospital</a:t>
            </a:r>
          </a:p>
          <a:p>
            <a:pPr marL="914400" lvl="1" indent="-514350">
              <a:buAutoNum type="alphaLcPeriod"/>
            </a:pPr>
            <a:r>
              <a:rPr lang="en-US" sz="2400" b="1" dirty="0" smtClean="0"/>
              <a:t>The smaller hospital</a:t>
            </a:r>
          </a:p>
          <a:p>
            <a:pPr marL="914400" lvl="1" indent="-514350">
              <a:buAutoNum type="alphaLcPeriod"/>
            </a:pPr>
            <a:r>
              <a:rPr lang="en-US" sz="2400" dirty="0" smtClean="0"/>
              <a:t>About the same (within 5 percent of each other)</a:t>
            </a:r>
            <a:endParaRPr lang="en-US" sz="2400" dirty="0"/>
          </a:p>
          <a:p>
            <a:pPr marL="0" indent="0">
              <a:buNone/>
            </a:pPr>
            <a:r>
              <a:rPr lang="en-US" sz="2800" dirty="0" smtClean="0"/>
              <a:t> </a:t>
            </a:r>
            <a:endParaRPr lang="en-US" sz="2800" dirty="0"/>
          </a:p>
        </p:txBody>
      </p:sp>
    </p:spTree>
    <p:extLst>
      <p:ext uri="{BB962C8B-B14F-4D97-AF65-F5344CB8AC3E}">
        <p14:creationId xmlns:p14="http://schemas.microsoft.com/office/powerpoint/2010/main" val="25727003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6: Having a Baby</a:t>
            </a:r>
            <a:endParaRPr lang="en-US" dirty="0"/>
          </a:p>
        </p:txBody>
      </p:sp>
      <p:sp>
        <p:nvSpPr>
          <p:cNvPr id="4" name="Content Placeholder 3"/>
          <p:cNvSpPr>
            <a:spLocks noGrp="1"/>
          </p:cNvSpPr>
          <p:nvPr>
            <p:ph idx="1"/>
          </p:nvPr>
        </p:nvSpPr>
        <p:spPr/>
        <p:txBody>
          <a:bodyPr>
            <a:normAutofit lnSpcReduction="10000"/>
          </a:bodyPr>
          <a:lstStyle/>
          <a:p>
            <a:pPr marL="0" lvl="0" indent="0">
              <a:buNone/>
            </a:pPr>
            <a:r>
              <a:rPr lang="en-US" dirty="0"/>
              <a:t>You and your spouse have had three children together, all of them girls. Now that you are expecting your fourth child, you wonder whether the odds favor having a boy this time. What is the best estimate of your probability of having another girl? </a:t>
            </a:r>
            <a:endParaRPr lang="en-US" dirty="0" smtClean="0"/>
          </a:p>
          <a:p>
            <a:pPr marL="914400" lvl="1" indent="-514350">
              <a:buAutoNum type="alphaLcPeriod"/>
            </a:pPr>
            <a:r>
              <a:rPr lang="en-US" dirty="0" smtClean="0"/>
              <a:t>6.25% (1 in 16) – odds of getting 4 girls in a row</a:t>
            </a:r>
          </a:p>
          <a:p>
            <a:pPr marL="914400" lvl="1" indent="-514350">
              <a:buAutoNum type="alphaLcPeriod"/>
            </a:pPr>
            <a:r>
              <a:rPr lang="en-US" b="1" dirty="0" smtClean="0"/>
              <a:t>50% (1 in 2) – equal chance of getting either</a:t>
            </a:r>
          </a:p>
          <a:p>
            <a:pPr marL="914400" lvl="1" indent="-514350">
              <a:buAutoNum type="alphaLcPeriod"/>
            </a:pPr>
            <a:r>
              <a:rPr lang="en-US" dirty="0" smtClean="0"/>
              <a:t>Something in between (6.25-50%)</a:t>
            </a:r>
            <a:endParaRPr lang="en-US" dirty="0"/>
          </a:p>
          <a:p>
            <a:pPr marL="0" indent="0" algn="ctr">
              <a:buNone/>
            </a:pPr>
            <a:endParaRPr lang="en-US" dirty="0"/>
          </a:p>
        </p:txBody>
      </p:sp>
    </p:spTree>
    <p:extLst>
      <p:ext uri="{BB962C8B-B14F-4D97-AF65-F5344CB8AC3E}">
        <p14:creationId xmlns:p14="http://schemas.microsoft.com/office/powerpoint/2010/main" val="38412349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7: Batting Averages</a:t>
            </a:r>
            <a:endParaRPr lang="en-US" dirty="0"/>
          </a:p>
        </p:txBody>
      </p:sp>
      <p:sp>
        <p:nvSpPr>
          <p:cNvPr id="4" name="Content Placeholder 3"/>
          <p:cNvSpPr>
            <a:spLocks noGrp="1"/>
          </p:cNvSpPr>
          <p:nvPr>
            <p:ph idx="1"/>
          </p:nvPr>
        </p:nvSpPr>
        <p:spPr/>
        <p:txBody>
          <a:bodyPr>
            <a:normAutofit/>
          </a:bodyPr>
          <a:lstStyle/>
          <a:p>
            <a:r>
              <a:rPr lang="en-US" dirty="0" smtClean="0"/>
              <a:t>Texas Rangers: 2010 and 2011</a:t>
            </a:r>
          </a:p>
          <a:p>
            <a:pPr marL="0" indent="0">
              <a:buNone/>
            </a:pP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901729676"/>
              </p:ext>
            </p:extLst>
          </p:nvPr>
        </p:nvGraphicFramePr>
        <p:xfrm>
          <a:off x="533400" y="2514600"/>
          <a:ext cx="8229600" cy="4038600"/>
        </p:xfrm>
        <a:graphic>
          <a:graphicData uri="http://schemas.openxmlformats.org/drawingml/2006/table">
            <a:tbl>
              <a:tblPr firstRow="1" bandRow="1">
                <a:tableStyleId>{5C22544A-7EE6-4342-B048-85BDC9FD1C3A}</a:tableStyleId>
              </a:tblPr>
              <a:tblGrid>
                <a:gridCol w="2743200"/>
                <a:gridCol w="2743200"/>
                <a:gridCol w="2743200"/>
              </a:tblGrid>
              <a:tr h="403860">
                <a:tc>
                  <a:txBody>
                    <a:bodyPr/>
                    <a:lstStyle/>
                    <a:p>
                      <a:r>
                        <a:rPr lang="en-US" dirty="0" smtClean="0"/>
                        <a:t>Player</a:t>
                      </a:r>
                      <a:endParaRPr lang="en-US" dirty="0"/>
                    </a:p>
                  </a:txBody>
                  <a:tcPr/>
                </a:tc>
                <a:tc>
                  <a:txBody>
                    <a:bodyPr/>
                    <a:lstStyle/>
                    <a:p>
                      <a:r>
                        <a:rPr lang="en-US" dirty="0" smtClean="0"/>
                        <a:t>2010 Batting Average</a:t>
                      </a:r>
                      <a:endParaRPr lang="en-US" dirty="0"/>
                    </a:p>
                  </a:txBody>
                  <a:tcPr/>
                </a:tc>
                <a:tc>
                  <a:txBody>
                    <a:bodyPr/>
                    <a:lstStyle/>
                    <a:p>
                      <a:r>
                        <a:rPr lang="en-US" dirty="0" smtClean="0"/>
                        <a:t>2011 Batting Average</a:t>
                      </a:r>
                      <a:endParaRPr lang="en-US" dirty="0"/>
                    </a:p>
                  </a:txBody>
                  <a:tcPr/>
                </a:tc>
              </a:tr>
              <a:tr h="403860">
                <a:tc>
                  <a:txBody>
                    <a:bodyPr/>
                    <a:lstStyle/>
                    <a:p>
                      <a:r>
                        <a:rPr lang="en-US" dirty="0" smtClean="0"/>
                        <a:t>Michael Young</a:t>
                      </a:r>
                      <a:endParaRPr lang="en-US" dirty="0"/>
                    </a:p>
                  </a:txBody>
                  <a:tcPr/>
                </a:tc>
                <a:tc>
                  <a:txBody>
                    <a:bodyPr/>
                    <a:lstStyle/>
                    <a:p>
                      <a:r>
                        <a:rPr lang="en-US" dirty="0" smtClean="0"/>
                        <a:t>.284</a:t>
                      </a:r>
                      <a:endParaRPr lang="en-US" dirty="0"/>
                    </a:p>
                  </a:txBody>
                  <a:tcPr/>
                </a:tc>
                <a:tc>
                  <a:txBody>
                    <a:bodyPr/>
                    <a:lstStyle/>
                    <a:p>
                      <a:r>
                        <a:rPr lang="en-US" dirty="0" smtClean="0"/>
                        <a:t>.338</a:t>
                      </a:r>
                      <a:endParaRPr lang="en-US" dirty="0"/>
                    </a:p>
                  </a:txBody>
                  <a:tcPr/>
                </a:tc>
              </a:tr>
              <a:tr h="403860">
                <a:tc>
                  <a:txBody>
                    <a:bodyPr/>
                    <a:lstStyle/>
                    <a:p>
                      <a:r>
                        <a:rPr lang="en-US" dirty="0" smtClean="0"/>
                        <a:t>Elvis</a:t>
                      </a:r>
                      <a:r>
                        <a:rPr lang="en-US" baseline="0" dirty="0" smtClean="0"/>
                        <a:t> Andrus</a:t>
                      </a:r>
                      <a:endParaRPr lang="en-US" dirty="0"/>
                    </a:p>
                  </a:txBody>
                  <a:tcPr/>
                </a:tc>
                <a:tc>
                  <a:txBody>
                    <a:bodyPr/>
                    <a:lstStyle/>
                    <a:p>
                      <a:r>
                        <a:rPr lang="en-US" dirty="0" smtClean="0"/>
                        <a:t>.265</a:t>
                      </a:r>
                      <a:endParaRPr lang="en-US" dirty="0"/>
                    </a:p>
                  </a:txBody>
                  <a:tcPr/>
                </a:tc>
                <a:tc>
                  <a:txBody>
                    <a:bodyPr/>
                    <a:lstStyle/>
                    <a:p>
                      <a:r>
                        <a:rPr lang="en-US" dirty="0" smtClean="0"/>
                        <a:t>.279</a:t>
                      </a:r>
                      <a:endParaRPr lang="en-US" dirty="0"/>
                    </a:p>
                  </a:txBody>
                  <a:tcPr/>
                </a:tc>
              </a:tr>
              <a:tr h="403860">
                <a:tc>
                  <a:txBody>
                    <a:bodyPr/>
                    <a:lstStyle/>
                    <a:p>
                      <a:r>
                        <a:rPr lang="en-US" dirty="0" smtClean="0"/>
                        <a:t>Josh Hamilton</a:t>
                      </a:r>
                      <a:endParaRPr lang="en-US" dirty="0"/>
                    </a:p>
                  </a:txBody>
                  <a:tcPr/>
                </a:tc>
                <a:tc>
                  <a:txBody>
                    <a:bodyPr/>
                    <a:lstStyle/>
                    <a:p>
                      <a:r>
                        <a:rPr lang="en-US" dirty="0" smtClean="0"/>
                        <a:t>.359</a:t>
                      </a:r>
                      <a:endParaRPr lang="en-US" dirty="0"/>
                    </a:p>
                  </a:txBody>
                  <a:tcPr/>
                </a:tc>
                <a:tc>
                  <a:txBody>
                    <a:bodyPr/>
                    <a:lstStyle/>
                    <a:p>
                      <a:r>
                        <a:rPr lang="en-US" dirty="0" smtClean="0"/>
                        <a:t>.298</a:t>
                      </a:r>
                      <a:endParaRPr lang="en-US" dirty="0"/>
                    </a:p>
                  </a:txBody>
                  <a:tcPr/>
                </a:tc>
              </a:tr>
              <a:tr h="403860">
                <a:tc>
                  <a:txBody>
                    <a:bodyPr/>
                    <a:lstStyle/>
                    <a:p>
                      <a:r>
                        <a:rPr lang="en-US" dirty="0" smtClean="0"/>
                        <a:t>David Murphy</a:t>
                      </a:r>
                      <a:endParaRPr lang="en-US" dirty="0"/>
                    </a:p>
                  </a:txBody>
                  <a:tcPr/>
                </a:tc>
                <a:tc>
                  <a:txBody>
                    <a:bodyPr/>
                    <a:lstStyle/>
                    <a:p>
                      <a:r>
                        <a:rPr lang="en-US" dirty="0" smtClean="0"/>
                        <a:t>.291</a:t>
                      </a:r>
                      <a:endParaRPr lang="en-US" dirty="0"/>
                    </a:p>
                  </a:txBody>
                  <a:tcPr/>
                </a:tc>
                <a:tc>
                  <a:txBody>
                    <a:bodyPr/>
                    <a:lstStyle/>
                    <a:p>
                      <a:r>
                        <a:rPr lang="en-US" dirty="0" smtClean="0"/>
                        <a:t>.275</a:t>
                      </a:r>
                      <a:endParaRPr lang="en-US" dirty="0"/>
                    </a:p>
                  </a:txBody>
                  <a:tcPr/>
                </a:tc>
              </a:tr>
              <a:tr h="403860">
                <a:tc>
                  <a:txBody>
                    <a:bodyPr/>
                    <a:lstStyle/>
                    <a:p>
                      <a:r>
                        <a:rPr lang="en-US" dirty="0" smtClean="0"/>
                        <a:t>Nelson Cruz</a:t>
                      </a:r>
                      <a:endParaRPr lang="en-US" dirty="0"/>
                    </a:p>
                  </a:txBody>
                  <a:tcPr/>
                </a:tc>
                <a:tc>
                  <a:txBody>
                    <a:bodyPr/>
                    <a:lstStyle/>
                    <a:p>
                      <a:r>
                        <a:rPr lang="en-US" dirty="0" smtClean="0"/>
                        <a:t>.318</a:t>
                      </a:r>
                      <a:endParaRPr lang="en-US" dirty="0"/>
                    </a:p>
                  </a:txBody>
                  <a:tcPr/>
                </a:tc>
                <a:tc>
                  <a:txBody>
                    <a:bodyPr/>
                    <a:lstStyle/>
                    <a:p>
                      <a:r>
                        <a:rPr lang="en-US" dirty="0" smtClean="0"/>
                        <a:t>.263</a:t>
                      </a:r>
                      <a:endParaRPr lang="en-US" dirty="0"/>
                    </a:p>
                  </a:txBody>
                  <a:tcPr/>
                </a:tc>
              </a:tr>
              <a:tr h="403860">
                <a:tc>
                  <a:txBody>
                    <a:bodyPr/>
                    <a:lstStyle/>
                    <a:p>
                      <a:r>
                        <a:rPr lang="en-US" dirty="0" smtClean="0"/>
                        <a:t>Ian </a:t>
                      </a:r>
                      <a:r>
                        <a:rPr lang="en-US" dirty="0" err="1" smtClean="0"/>
                        <a:t>Kinsler</a:t>
                      </a:r>
                      <a:endParaRPr lang="en-US" dirty="0"/>
                    </a:p>
                  </a:txBody>
                  <a:tcPr/>
                </a:tc>
                <a:tc>
                  <a:txBody>
                    <a:bodyPr/>
                    <a:lstStyle/>
                    <a:p>
                      <a:r>
                        <a:rPr lang="en-US" dirty="0" smtClean="0"/>
                        <a:t>.286</a:t>
                      </a:r>
                      <a:endParaRPr lang="en-US" dirty="0"/>
                    </a:p>
                  </a:txBody>
                  <a:tcPr/>
                </a:tc>
                <a:tc>
                  <a:txBody>
                    <a:bodyPr/>
                    <a:lstStyle/>
                    <a:p>
                      <a:r>
                        <a:rPr lang="en-US" dirty="0" smtClean="0"/>
                        <a:t>.255</a:t>
                      </a:r>
                      <a:endParaRPr lang="en-US" dirty="0"/>
                    </a:p>
                  </a:txBody>
                  <a:tcPr/>
                </a:tc>
              </a:tr>
              <a:tr h="403860">
                <a:tc>
                  <a:txBody>
                    <a:bodyPr/>
                    <a:lstStyle/>
                    <a:p>
                      <a:r>
                        <a:rPr lang="en-US" dirty="0" smtClean="0"/>
                        <a:t>Andres</a:t>
                      </a:r>
                      <a:r>
                        <a:rPr lang="en-US" baseline="0" dirty="0" smtClean="0"/>
                        <a:t> Blanco</a:t>
                      </a:r>
                      <a:endParaRPr lang="en-US" dirty="0"/>
                    </a:p>
                  </a:txBody>
                  <a:tcPr/>
                </a:tc>
                <a:tc>
                  <a:txBody>
                    <a:bodyPr/>
                    <a:lstStyle/>
                    <a:p>
                      <a:r>
                        <a:rPr lang="en-US" dirty="0" smtClean="0"/>
                        <a:t>.277</a:t>
                      </a:r>
                      <a:endParaRPr lang="en-US" dirty="0"/>
                    </a:p>
                  </a:txBody>
                  <a:tcPr/>
                </a:tc>
                <a:tc>
                  <a:txBody>
                    <a:bodyPr/>
                    <a:lstStyle/>
                    <a:p>
                      <a:r>
                        <a:rPr lang="en-US" dirty="0" smtClean="0"/>
                        <a:t>.224</a:t>
                      </a:r>
                      <a:endParaRPr lang="en-US" dirty="0"/>
                    </a:p>
                  </a:txBody>
                  <a:tcPr/>
                </a:tc>
              </a:tr>
              <a:tr h="403860">
                <a:tc>
                  <a:txBody>
                    <a:bodyPr/>
                    <a:lstStyle/>
                    <a:p>
                      <a:r>
                        <a:rPr lang="en-US" dirty="0" smtClean="0"/>
                        <a:t>Taylor Teagarden</a:t>
                      </a:r>
                      <a:endParaRPr lang="en-US" dirty="0"/>
                    </a:p>
                  </a:txBody>
                  <a:tcPr/>
                </a:tc>
                <a:tc>
                  <a:txBody>
                    <a:bodyPr/>
                    <a:lstStyle/>
                    <a:p>
                      <a:r>
                        <a:rPr lang="en-US" dirty="0" smtClean="0"/>
                        <a:t>.155</a:t>
                      </a:r>
                      <a:endParaRPr lang="en-US" dirty="0"/>
                    </a:p>
                  </a:txBody>
                  <a:tcPr/>
                </a:tc>
                <a:tc>
                  <a:txBody>
                    <a:bodyPr/>
                    <a:lstStyle/>
                    <a:p>
                      <a:r>
                        <a:rPr lang="en-US" dirty="0" smtClean="0"/>
                        <a:t>.235</a:t>
                      </a:r>
                      <a:endParaRPr lang="en-US" dirty="0"/>
                    </a:p>
                  </a:txBody>
                  <a:tcPr/>
                </a:tc>
              </a:tr>
              <a:tr h="403860">
                <a:tc>
                  <a:txBody>
                    <a:bodyPr/>
                    <a:lstStyle/>
                    <a:p>
                      <a:r>
                        <a:rPr lang="en-US" dirty="0" smtClean="0"/>
                        <a:t>Craig</a:t>
                      </a:r>
                      <a:r>
                        <a:rPr lang="en-US" baseline="0" dirty="0" smtClean="0"/>
                        <a:t> Gentry</a:t>
                      </a:r>
                      <a:endParaRPr lang="en-US" dirty="0"/>
                    </a:p>
                  </a:txBody>
                  <a:tcPr/>
                </a:tc>
                <a:tc>
                  <a:txBody>
                    <a:bodyPr/>
                    <a:lstStyle/>
                    <a:p>
                      <a:r>
                        <a:rPr lang="en-US" dirty="0" smtClean="0"/>
                        <a:t>.212</a:t>
                      </a:r>
                      <a:endParaRPr lang="en-US" dirty="0"/>
                    </a:p>
                  </a:txBody>
                  <a:tcPr/>
                </a:tc>
                <a:tc>
                  <a:txBody>
                    <a:bodyPr/>
                    <a:lstStyle/>
                    <a:p>
                      <a:r>
                        <a:rPr lang="en-US" dirty="0" smtClean="0"/>
                        <a:t>.271</a:t>
                      </a:r>
                      <a:endParaRPr lang="en-US" dirty="0"/>
                    </a:p>
                  </a:txBody>
                  <a:tcPr/>
                </a:tc>
              </a:tr>
            </a:tbl>
          </a:graphicData>
        </a:graphic>
      </p:graphicFrame>
    </p:spTree>
    <p:extLst>
      <p:ext uri="{BB962C8B-B14F-4D97-AF65-F5344CB8AC3E}">
        <p14:creationId xmlns:p14="http://schemas.microsoft.com/office/powerpoint/2010/main" val="6742288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8: Describe Linda</a:t>
            </a:r>
            <a:endParaRPr lang="en-US" dirty="0"/>
          </a:p>
        </p:txBody>
      </p:sp>
      <p:sp>
        <p:nvSpPr>
          <p:cNvPr id="4" name="Content Placeholder 3"/>
          <p:cNvSpPr>
            <a:spLocks noGrp="1"/>
          </p:cNvSpPr>
          <p:nvPr>
            <p:ph idx="1"/>
          </p:nvPr>
        </p:nvSpPr>
        <p:spPr/>
        <p:txBody>
          <a:bodyPr>
            <a:normAutofit/>
          </a:bodyPr>
          <a:lstStyle/>
          <a:p>
            <a:pPr marL="0" lvl="0" indent="0">
              <a:buNone/>
            </a:pPr>
            <a:r>
              <a:rPr lang="en-US" sz="2800" dirty="0"/>
              <a:t>Linda is 31 years old, single, outspoken, and very smart. She majored in philosophy. As a student, she was deeply concerned with issues of discrimi­nation and social justice, and she participated in antinuclear demonstrations. </a:t>
            </a:r>
            <a:endParaRPr lang="en-US" sz="2800" dirty="0" smtClean="0"/>
          </a:p>
          <a:p>
            <a:pPr marL="0" lvl="0" indent="0">
              <a:buNone/>
            </a:pP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651195120"/>
              </p:ext>
            </p:extLst>
          </p:nvPr>
        </p:nvGraphicFramePr>
        <p:xfrm>
          <a:off x="457200" y="3810000"/>
          <a:ext cx="8382000" cy="2849880"/>
        </p:xfrm>
        <a:graphic>
          <a:graphicData uri="http://schemas.openxmlformats.org/drawingml/2006/table">
            <a:tbl>
              <a:tblPr firstRow="1" bandRow="1">
                <a:tableStyleId>{5C22544A-7EE6-4342-B048-85BDC9FD1C3A}</a:tableStyleId>
              </a:tblPr>
              <a:tblGrid>
                <a:gridCol w="2794000"/>
                <a:gridCol w="2794000"/>
                <a:gridCol w="2794000"/>
              </a:tblGrid>
              <a:tr h="2849880">
                <a:tc>
                  <a:txBody>
                    <a:bodyPr/>
                    <a:lstStyle/>
                    <a:p>
                      <a:r>
                        <a:rPr lang="en-US" b="1" dirty="0" smtClean="0">
                          <a:solidFill>
                            <a:schemeClr val="tx1"/>
                          </a:solidFill>
                        </a:rPr>
                        <a:t>___Linda is a teacher</a:t>
                      </a:r>
                      <a:r>
                        <a:rPr lang="en-US" b="1" baseline="0" dirty="0" smtClean="0">
                          <a:solidFill>
                            <a:schemeClr val="tx1"/>
                          </a:solidFill>
                        </a:rPr>
                        <a:t> in elementary school.</a:t>
                      </a:r>
                    </a:p>
                    <a:p>
                      <a:endParaRPr lang="en-US" baseline="0" dirty="0" smtClean="0">
                        <a:solidFill>
                          <a:schemeClr val="tx1"/>
                        </a:solidFill>
                      </a:endParaRPr>
                    </a:p>
                    <a:p>
                      <a:r>
                        <a:rPr lang="en-US" i="0" baseline="0" dirty="0" smtClean="0">
                          <a:solidFill>
                            <a:schemeClr val="tx1"/>
                          </a:solidFill>
                        </a:rPr>
                        <a:t>___Linda works in a bookstore and takes yoga classes.</a:t>
                      </a:r>
                    </a:p>
                    <a:p>
                      <a:endParaRPr lang="en-US" baseline="0" dirty="0" smtClean="0">
                        <a:solidFill>
                          <a:schemeClr val="tx1"/>
                        </a:solidFill>
                      </a:endParaRPr>
                    </a:p>
                    <a:p>
                      <a:r>
                        <a:rPr lang="en-US" i="1" baseline="0" dirty="0" smtClean="0">
                          <a:solidFill>
                            <a:schemeClr val="tx1"/>
                          </a:solidFill>
                        </a:rPr>
                        <a:t>___Linda is active in the feminist movement.</a:t>
                      </a:r>
                      <a:endParaRPr lang="en-US" i="1" dirty="0">
                        <a:solidFill>
                          <a:schemeClr val="tx1"/>
                        </a:solidFill>
                      </a:endParaRPr>
                    </a:p>
                  </a:txBody>
                  <a:tcPr>
                    <a:noFill/>
                  </a:tcPr>
                </a:tc>
                <a:tc>
                  <a:txBody>
                    <a:bodyPr/>
                    <a:lstStyle/>
                    <a:p>
                      <a:r>
                        <a:rPr lang="en-US" dirty="0" smtClean="0">
                          <a:solidFill>
                            <a:schemeClr val="tx1"/>
                          </a:solidFill>
                        </a:rPr>
                        <a:t>___Linda is a psychiatric social worker.</a:t>
                      </a:r>
                    </a:p>
                    <a:p>
                      <a:endParaRPr lang="en-US" dirty="0" smtClean="0">
                        <a:solidFill>
                          <a:schemeClr val="tx1"/>
                        </a:solidFill>
                      </a:endParaRPr>
                    </a:p>
                    <a:p>
                      <a:r>
                        <a:rPr lang="en-US" dirty="0" smtClean="0">
                          <a:solidFill>
                            <a:schemeClr val="tx1"/>
                          </a:solidFill>
                        </a:rPr>
                        <a:t>___Linda is a member of the League of Women Voters.</a:t>
                      </a:r>
                    </a:p>
                    <a:p>
                      <a:endParaRPr lang="en-US" dirty="0" smtClean="0">
                        <a:solidFill>
                          <a:schemeClr val="tx1"/>
                        </a:solidFill>
                      </a:endParaRPr>
                    </a:p>
                    <a:p>
                      <a:r>
                        <a:rPr lang="en-US" i="1" dirty="0" smtClean="0">
                          <a:solidFill>
                            <a:schemeClr val="tx1"/>
                          </a:solidFill>
                        </a:rPr>
                        <a:t>___Linda is a bank teller.</a:t>
                      </a:r>
                      <a:endParaRPr lang="en-US" i="1" dirty="0">
                        <a:solidFill>
                          <a:schemeClr val="tx1"/>
                        </a:solidFill>
                      </a:endParaRPr>
                    </a:p>
                  </a:txBody>
                  <a:tcPr>
                    <a:noFill/>
                  </a:tcPr>
                </a:tc>
                <a:tc>
                  <a:txBody>
                    <a:bodyPr/>
                    <a:lstStyle/>
                    <a:p>
                      <a:r>
                        <a:rPr lang="en-US" dirty="0" smtClean="0">
                          <a:solidFill>
                            <a:schemeClr val="tx1"/>
                          </a:solidFill>
                        </a:rPr>
                        <a:t>___Linda is an insurance salesperson.</a:t>
                      </a:r>
                    </a:p>
                    <a:p>
                      <a:endParaRPr lang="en-US" dirty="0" smtClean="0">
                        <a:solidFill>
                          <a:schemeClr val="tx1"/>
                        </a:solidFill>
                      </a:endParaRPr>
                    </a:p>
                    <a:p>
                      <a:r>
                        <a:rPr lang="en-US" i="1" dirty="0" smtClean="0">
                          <a:solidFill>
                            <a:schemeClr val="tx1"/>
                          </a:solidFill>
                        </a:rPr>
                        <a:t>___Linda</a:t>
                      </a:r>
                      <a:r>
                        <a:rPr lang="en-US" i="1" baseline="0" dirty="0" smtClean="0">
                          <a:solidFill>
                            <a:schemeClr val="tx1"/>
                          </a:solidFill>
                        </a:rPr>
                        <a:t> is a bank teller who is active in the feminist movement.</a:t>
                      </a:r>
                      <a:endParaRPr lang="en-US" i="1" dirty="0">
                        <a:solidFill>
                          <a:schemeClr val="tx1"/>
                        </a:solidFill>
                      </a:endParaRPr>
                    </a:p>
                  </a:txBody>
                  <a:tcPr>
                    <a:noFill/>
                  </a:tcPr>
                </a:tc>
              </a:tr>
            </a:tbl>
          </a:graphicData>
        </a:graphic>
      </p:graphicFrame>
    </p:spTree>
    <p:extLst>
      <p:ext uri="{BB962C8B-B14F-4D97-AF65-F5344CB8AC3E}">
        <p14:creationId xmlns:p14="http://schemas.microsoft.com/office/powerpoint/2010/main" val="25609754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a:t>T</a:t>
            </a:r>
            <a:r>
              <a:rPr lang="en-US" dirty="0" smtClean="0"/>
              <a:t>he Representativeness Heuristic</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Insensitivity to base rates</a:t>
            </a:r>
          </a:p>
          <a:p>
            <a:r>
              <a:rPr lang="en-US" dirty="0" smtClean="0"/>
              <a:t>Insensitivity to sample size</a:t>
            </a:r>
          </a:p>
          <a:p>
            <a:r>
              <a:rPr lang="en-US" dirty="0" smtClean="0"/>
              <a:t>Misconceptions of chance</a:t>
            </a:r>
          </a:p>
          <a:p>
            <a:r>
              <a:rPr lang="en-US" dirty="0" smtClean="0"/>
              <a:t>Regression to the mean</a:t>
            </a:r>
          </a:p>
          <a:p>
            <a:r>
              <a:rPr lang="en-US" dirty="0" smtClean="0"/>
              <a:t>The conjunction fallacy</a:t>
            </a:r>
            <a:endParaRPr lang="en-US" dirty="0"/>
          </a:p>
        </p:txBody>
      </p:sp>
    </p:spTree>
    <p:extLst>
      <p:ext uri="{BB962C8B-B14F-4D97-AF65-F5344CB8AC3E}">
        <p14:creationId xmlns:p14="http://schemas.microsoft.com/office/powerpoint/2010/main" val="6853066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9: Guess the Date</a:t>
            </a:r>
            <a:endParaRPr lang="en-US" dirty="0"/>
          </a:p>
        </p:txBody>
      </p:sp>
      <p:sp>
        <p:nvSpPr>
          <p:cNvPr id="4" name="Content Placeholder 3"/>
          <p:cNvSpPr>
            <a:spLocks noGrp="1"/>
          </p:cNvSpPr>
          <p:nvPr>
            <p:ph idx="1"/>
          </p:nvPr>
        </p:nvSpPr>
        <p:spPr/>
        <p:txBody>
          <a:bodyPr>
            <a:normAutofit/>
          </a:bodyPr>
          <a:lstStyle/>
          <a:p>
            <a:r>
              <a:rPr lang="en-US" dirty="0" smtClean="0"/>
              <a:t>Write the last three digits of your phone number and add 1 to the front of the string, as if it were a year: _________</a:t>
            </a:r>
          </a:p>
          <a:p>
            <a:r>
              <a:rPr lang="en-US" dirty="0" smtClean="0"/>
              <a:t>Was the </a:t>
            </a:r>
            <a:r>
              <a:rPr lang="en-US" dirty="0" err="1" smtClean="0"/>
              <a:t>Taj</a:t>
            </a:r>
            <a:r>
              <a:rPr lang="en-US" dirty="0" smtClean="0"/>
              <a:t> </a:t>
            </a:r>
            <a:r>
              <a:rPr lang="en-US" dirty="0" err="1" smtClean="0"/>
              <a:t>Mahal</a:t>
            </a:r>
            <a:r>
              <a:rPr lang="en-US" dirty="0" smtClean="0"/>
              <a:t> completed before or after the date formed by your phone number?</a:t>
            </a:r>
          </a:p>
          <a:p>
            <a:pPr marL="457200" lvl="1" indent="0">
              <a:buNone/>
            </a:pPr>
            <a:r>
              <a:rPr lang="en-US" dirty="0" smtClean="0"/>
              <a:t>___Before	___After</a:t>
            </a:r>
          </a:p>
          <a:p>
            <a:r>
              <a:rPr lang="en-US" dirty="0" smtClean="0"/>
              <a:t>What year was the </a:t>
            </a:r>
            <a:r>
              <a:rPr lang="en-US" dirty="0" err="1" smtClean="0"/>
              <a:t>Taj</a:t>
            </a:r>
            <a:r>
              <a:rPr lang="en-US" dirty="0" smtClean="0"/>
              <a:t> </a:t>
            </a:r>
            <a:r>
              <a:rPr lang="en-US" dirty="0" err="1" smtClean="0"/>
              <a:t>Mahal</a:t>
            </a:r>
            <a:r>
              <a:rPr lang="en-US" dirty="0" smtClean="0"/>
              <a:t> completed?</a:t>
            </a:r>
          </a:p>
          <a:p>
            <a:pPr marL="0" indent="0" algn="ctr">
              <a:buNone/>
            </a:pPr>
            <a:r>
              <a:rPr lang="en-US" b="1" u="sng" dirty="0" smtClean="0"/>
              <a:t>1648</a:t>
            </a:r>
            <a:endParaRPr lang="en-US" dirty="0"/>
          </a:p>
        </p:txBody>
      </p:sp>
    </p:spTree>
    <p:extLst>
      <p:ext uri="{BB962C8B-B14F-4D97-AF65-F5344CB8AC3E}">
        <p14:creationId xmlns:p14="http://schemas.microsoft.com/office/powerpoint/2010/main" val="19311963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Problem 10: Which is More Likely?</a:t>
            </a:r>
            <a:endParaRPr lang="en-US" dirty="0"/>
          </a:p>
        </p:txBody>
      </p:sp>
      <p:sp>
        <p:nvSpPr>
          <p:cNvPr id="4" name="Content Placeholder 3"/>
          <p:cNvSpPr>
            <a:spLocks noGrp="1"/>
          </p:cNvSpPr>
          <p:nvPr>
            <p:ph idx="1"/>
          </p:nvPr>
        </p:nvSpPr>
        <p:spPr/>
        <p:txBody>
          <a:bodyPr>
            <a:normAutofit fontScale="92500"/>
          </a:bodyPr>
          <a:lstStyle/>
          <a:p>
            <a:pPr marL="514350" indent="-514350">
              <a:buAutoNum type="alphaLcPeriod"/>
            </a:pPr>
            <a:r>
              <a:rPr lang="en-US" dirty="0" smtClean="0"/>
              <a:t>Drawing a red marble from a bag containing 50% red marbles and 50% white marbles.</a:t>
            </a:r>
          </a:p>
          <a:p>
            <a:pPr marL="514350" indent="-514350">
              <a:buAutoNum type="alphaLcPeriod"/>
            </a:pPr>
            <a:r>
              <a:rPr lang="en-US" dirty="0" smtClean="0"/>
              <a:t>Drawing a red marble seven times in succession, with replacement, from a bag containing 90% red marbles and 10% red marbles.</a:t>
            </a:r>
          </a:p>
          <a:p>
            <a:pPr marL="514350" indent="-514350">
              <a:buAutoNum type="alphaLcPeriod"/>
            </a:pPr>
            <a:r>
              <a:rPr lang="en-US" b="1" dirty="0" smtClean="0"/>
              <a:t>Drawing at least one red marble in seven tries, with replacement, from a bag containing 10% red marbles and 90% white marbles</a:t>
            </a:r>
            <a:endParaRPr lang="en-US" b="1" dirty="0"/>
          </a:p>
        </p:txBody>
      </p:sp>
    </p:spTree>
    <p:extLst>
      <p:ext uri="{BB962C8B-B14F-4D97-AF65-F5344CB8AC3E}">
        <p14:creationId xmlns:p14="http://schemas.microsoft.com/office/powerpoint/2010/main" val="7221987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The Confirmation Heuristic</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Seeking to confirm prior information</a:t>
            </a:r>
          </a:p>
          <a:p>
            <a:r>
              <a:rPr lang="en-US" dirty="0" smtClean="0"/>
              <a:t>Anchoring</a:t>
            </a:r>
          </a:p>
          <a:p>
            <a:pPr lvl="1"/>
            <a:r>
              <a:rPr lang="en-US" dirty="0" smtClean="0"/>
              <a:t>Arbitrary starting points</a:t>
            </a:r>
          </a:p>
          <a:p>
            <a:pPr lvl="1"/>
            <a:r>
              <a:rPr lang="en-US" dirty="0" smtClean="0"/>
              <a:t>Achievement tests for children</a:t>
            </a:r>
          </a:p>
          <a:p>
            <a:pPr lvl="1"/>
            <a:r>
              <a:rPr lang="en-US" dirty="0" smtClean="0"/>
              <a:t>First impressions</a:t>
            </a:r>
          </a:p>
          <a:p>
            <a:pPr lvl="1"/>
            <a:r>
              <a:rPr lang="en-US" dirty="0" smtClean="0"/>
              <a:t>Stereotypes</a:t>
            </a:r>
          </a:p>
          <a:p>
            <a:r>
              <a:rPr lang="en-US" dirty="0" smtClean="0"/>
              <a:t>Conjunctive and disjunctive events bias</a:t>
            </a:r>
          </a:p>
          <a:p>
            <a:pPr lvl="1"/>
            <a:endParaRPr lang="en-US" dirty="0" smtClean="0"/>
          </a:p>
          <a:p>
            <a:endParaRPr lang="en-US" dirty="0"/>
          </a:p>
        </p:txBody>
      </p:sp>
    </p:spTree>
    <p:extLst>
      <p:ext uri="{BB962C8B-B14F-4D97-AF65-F5344CB8AC3E}">
        <p14:creationId xmlns:p14="http://schemas.microsoft.com/office/powerpoint/2010/main" val="6106869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Summary</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Heuristics simplify our decisions</a:t>
            </a:r>
          </a:p>
          <a:p>
            <a:r>
              <a:rPr lang="en-US" dirty="0" smtClean="0"/>
              <a:t>Often, they save us time</a:t>
            </a:r>
          </a:p>
          <a:p>
            <a:r>
              <a:rPr lang="en-US" dirty="0" smtClean="0"/>
              <a:t>We don’t apply them appropriately</a:t>
            </a:r>
          </a:p>
          <a:p>
            <a:pPr marL="0" indent="0">
              <a:buNone/>
            </a:pPr>
            <a:endParaRPr lang="en-US" dirty="0" smtClean="0"/>
          </a:p>
        </p:txBody>
      </p:sp>
    </p:spTree>
    <p:extLst>
      <p:ext uri="{BB962C8B-B14F-4D97-AF65-F5344CB8AC3E}">
        <p14:creationId xmlns:p14="http://schemas.microsoft.com/office/powerpoint/2010/main" val="41230105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5336</Words>
  <Application>Microsoft Office PowerPoint</Application>
  <PresentationFormat>On-screen Show (4:3)</PresentationFormat>
  <Paragraphs>353</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Judgment in Managerial Decision Making 8e   Chapter 3 Common Biases</vt:lpstr>
      <vt:lpstr>Problem 1: Causes of Death</vt:lpstr>
      <vt:lpstr>Problem 2: Words with “a”</vt:lpstr>
      <vt:lpstr>Problem 3: Words with “a”</vt:lpstr>
      <vt:lpstr>PowerPoint Presentation</vt:lpstr>
      <vt:lpstr>PowerPoint Presentation</vt:lpstr>
      <vt:lpstr>Problem 6: Having a Baby</vt:lpstr>
      <vt:lpstr>Problem 6: Having a Baby</vt:lpstr>
      <vt:lpstr>Problem 7: Batting Averages</vt:lpstr>
      <vt:lpstr>Problem 8: Describe Linda</vt:lpstr>
      <vt:lpstr>Problem 9: Guess the Date</vt:lpstr>
      <vt:lpstr>Problem 10: Which is More Likely?</vt:lpstr>
      <vt:lpstr>Problem 10: Which is More Likely?</vt:lpstr>
      <vt:lpstr>Problem 1 Answers</vt:lpstr>
      <vt:lpstr>Answers: Problems 2 and 3</vt:lpstr>
      <vt:lpstr>The Availability Heuristic</vt:lpstr>
      <vt:lpstr>PowerPoint Presentation</vt:lpstr>
      <vt:lpstr>PowerPoint Presentation</vt:lpstr>
      <vt:lpstr>PowerPoint Presentation</vt:lpstr>
      <vt:lpstr>Problem 6: Having a Baby</vt:lpstr>
      <vt:lpstr>Problem 7: Batting Averages</vt:lpstr>
      <vt:lpstr>Problem 8: Describe Linda</vt:lpstr>
      <vt:lpstr>The Representativeness Heuristic</vt:lpstr>
      <vt:lpstr>Problem 9: Guess the Date</vt:lpstr>
      <vt:lpstr>Problem 10: Which is More Likely?</vt:lpstr>
      <vt:lpstr>The Confirmation Heuristic</vt:lpstr>
      <vt:lpstr>Summary</vt:lpstr>
    </vt:vector>
  </TitlesOfParts>
  <Company>Haas Computing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Managerial Decision Making</dc:title>
  <dc:creator>techie</dc:creator>
  <cp:lastModifiedBy>WileyService</cp:lastModifiedBy>
  <cp:revision>53</cp:revision>
  <dcterms:created xsi:type="dcterms:W3CDTF">2012-05-22T06:14:36Z</dcterms:created>
  <dcterms:modified xsi:type="dcterms:W3CDTF">2012-09-11T21:00:05Z</dcterms:modified>
</cp:coreProperties>
</file>